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3"/>
  </p:handoutMasterIdLst>
  <p:sldIdLst>
    <p:sldId id="256" r:id="rId3"/>
    <p:sldId id="303" r:id="rId5"/>
    <p:sldId id="304" r:id="rId6"/>
    <p:sldId id="305" r:id="rId7"/>
    <p:sldId id="307" r:id="rId8"/>
    <p:sldId id="354" r:id="rId9"/>
    <p:sldId id="530" r:id="rId10"/>
    <p:sldId id="444" r:id="rId11"/>
    <p:sldId id="443" r:id="rId12"/>
    <p:sldId id="311" r:id="rId13"/>
    <p:sldId id="312" r:id="rId14"/>
    <p:sldId id="313" r:id="rId15"/>
    <p:sldId id="315" r:id="rId16"/>
    <p:sldId id="317" r:id="rId17"/>
    <p:sldId id="318" r:id="rId18"/>
    <p:sldId id="319" r:id="rId19"/>
    <p:sldId id="442" r:id="rId20"/>
    <p:sldId id="320" r:id="rId21"/>
    <p:sldId id="321" r:id="rId22"/>
    <p:sldId id="323" r:id="rId23"/>
    <p:sldId id="324" r:id="rId24"/>
    <p:sldId id="325" r:id="rId25"/>
    <p:sldId id="326" r:id="rId26"/>
    <p:sldId id="327" r:id="rId27"/>
    <p:sldId id="602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400" r:id="rId51"/>
    <p:sldId id="393" r:id="rId52"/>
    <p:sldId id="398" r:id="rId53"/>
    <p:sldId id="603" r:id="rId54"/>
    <p:sldId id="403" r:id="rId55"/>
    <p:sldId id="404" r:id="rId56"/>
    <p:sldId id="405" r:id="rId57"/>
    <p:sldId id="406" r:id="rId58"/>
    <p:sldId id="407" r:id="rId59"/>
    <p:sldId id="408" r:id="rId60"/>
    <p:sldId id="409" r:id="rId61"/>
    <p:sldId id="411" r:id="rId62"/>
    <p:sldId id="412" r:id="rId63"/>
    <p:sldId id="415" r:id="rId64"/>
    <p:sldId id="416" r:id="rId65"/>
    <p:sldId id="417" r:id="rId66"/>
    <p:sldId id="658" r:id="rId67"/>
    <p:sldId id="423" r:id="rId68"/>
    <p:sldId id="424" r:id="rId69"/>
    <p:sldId id="426" r:id="rId70"/>
    <p:sldId id="428" r:id="rId71"/>
    <p:sldId id="429" r:id="rId72"/>
    <p:sldId id="430" r:id="rId73"/>
    <p:sldId id="431" r:id="rId74"/>
    <p:sldId id="433" r:id="rId75"/>
    <p:sldId id="434" r:id="rId76"/>
    <p:sldId id="435" r:id="rId77"/>
    <p:sldId id="436" r:id="rId78"/>
    <p:sldId id="437" r:id="rId79"/>
    <p:sldId id="439" r:id="rId80"/>
    <p:sldId id="440" r:id="rId81"/>
    <p:sldId id="515" r:id="rId82"/>
  </p:sldIdLst>
  <p:sldSz cx="9144000" cy="6858000" type="screen4x3"/>
  <p:notesSz cx="6858000" cy="9144000"/>
  <p:custDataLst>
    <p:tags r:id="rId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9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8" Type="http://schemas.openxmlformats.org/officeDocument/2006/relationships/tags" Target="tags/tag236.xml"/><Relationship Id="rId87" Type="http://schemas.openxmlformats.org/officeDocument/2006/relationships/commentAuthors" Target="commentAuthors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handoutMaster" Target="handoutMasters/handoutMaster1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unix</a:t>
            </a:r>
            <a:r>
              <a:rPr lang="zh-CN" altLang="en-US"/>
              <a:t>和</a:t>
            </a:r>
            <a:r>
              <a:rPr lang="en-US" altLang="zh-CN"/>
              <a:t>windows</a:t>
            </a:r>
            <a:r>
              <a:rPr lang="zh-CN" altLang="en-US"/>
              <a:t>的区别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1.png"/><Relationship Id="rId4" Type="http://schemas.openxmlformats.org/officeDocument/2006/relationships/tags" Target="../tags/tag77.xml"/><Relationship Id="rId3" Type="http://schemas.openxmlformats.org/officeDocument/2006/relationships/image" Target="../media/image11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2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4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5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36.xml"/><Relationship Id="rId7" Type="http://schemas.openxmlformats.org/officeDocument/2006/relationships/image" Target="../media/image16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6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5.png"/><Relationship Id="rId12" Type="http://schemas.openxmlformats.org/officeDocument/2006/relationships/tags" Target="../tags/tag42.xml"/><Relationship Id="rId11" Type="http://schemas.openxmlformats.org/officeDocument/2006/relationships/image" Target="../media/image6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8.png"/><Relationship Id="rId5" Type="http://schemas.openxmlformats.org/officeDocument/2006/relationships/tags" Target="../tags/tag45.xml"/><Relationship Id="rId4" Type="http://schemas.openxmlformats.org/officeDocument/2006/relationships/image" Target="../media/image7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0.png"/><Relationship Id="rId2" Type="http://schemas.openxmlformats.org/officeDocument/2006/relationships/tags" Target="../tags/tag64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9144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9144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9144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9144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14789" y="273050"/>
            <a:ext cx="8712041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5304452" y="4933186"/>
            <a:ext cx="3622376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58" y="0"/>
            <a:ext cx="9144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9144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350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6321812" y="4917233"/>
            <a:ext cx="2822188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3535204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9144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2737007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6406993" y="15483"/>
            <a:ext cx="2737007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4228624" y="148417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2534087" y="2809615"/>
            <a:ext cx="51435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7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7.xml"/><Relationship Id="rId1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25.png"/><Relationship Id="rId1" Type="http://schemas.openxmlformats.org/officeDocument/2006/relationships/tags" Target="../tags/tag17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9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2.xml"/><Relationship Id="rId1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9.xml"/><Relationship Id="rId1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6.xml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8.xml"/><Relationship Id="rId1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0.xml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2.xml"/><Relationship Id="rId1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3.xml"/><Relationship Id="rId1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4.xml"/><Relationship Id="rId1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6.xml"/><Relationship Id="rId1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8.xml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9.xml"/><Relationship Id="rId1" Type="http://schemas.openxmlformats.org/officeDocument/2006/relationships/hyperlink" Target="http://www.edu.cn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0.xml"/><Relationship Id="rId1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7.xml"/><Relationship Id="rId1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8.xml"/><Relationship Id="rId1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1.xml"/><Relationship Id="rId1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3.xml"/><Relationship Id="rId2" Type="http://schemas.openxmlformats.org/officeDocument/2006/relationships/image" Target="../media/image20.png"/><Relationship Id="rId1" Type="http://schemas.openxmlformats.org/officeDocument/2006/relationships/tags" Target="../tags/tag15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6.xml"/><Relationship Id="rId1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8.xml"/><Relationship Id="rId1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Web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11" name="副标题 10"/>
          <p:cNvSpPr/>
          <p:nvPr>
            <p:ph type="subTitle"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——Web</a:t>
            </a:r>
            <a:r>
              <a:rPr lang="zh-CN" altLang="en-US"/>
              <a:t>前端开发技术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蔡树彬</a:t>
            </a:r>
            <a:endParaRPr lang="zh-CN" altLang="en-US"/>
          </a:p>
        </p:txBody>
      </p:sp>
      <p:sp>
        <p:nvSpPr>
          <p:cNvPr id="13" name="文本占位符 4"/>
          <p:cNvSpPr>
            <a:spLocks noGrp="1"/>
          </p:cNvSpPr>
          <p:nvPr/>
        </p:nvSpPr>
        <p:spPr>
          <a:xfrm>
            <a:off x="4572000" y="4490846"/>
            <a:ext cx="1037319" cy="4747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0000" tIns="46800" rIns="90000" bIns="46800" rtlCol="0" anchor="ctr">
            <a:normAutofit/>
          </a:bodyPr>
          <a:lstStyle>
            <a:lvl1pPr mar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34290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207135" algn="l"/>
              </a:tabLst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68580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02870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37160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2023.2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主体</a:t>
            </a:r>
            <a:r>
              <a:rPr lang="en-US" altLang="zh-CN" dirty="0"/>
              <a:t>body</a:t>
            </a:r>
            <a:endParaRPr lang="en-US" altLang="zh-CN" dirty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200" b="0" dirty="0"/>
              <a:t>body</a:t>
            </a:r>
            <a:r>
              <a:rPr lang="zh-CN" altLang="en-US" sz="2200" b="0" dirty="0"/>
              <a:t>是</a:t>
            </a:r>
            <a:r>
              <a:rPr lang="en-US" altLang="zh-CN" sz="2200" b="0" dirty="0"/>
              <a:t>Web</a:t>
            </a:r>
            <a:r>
              <a:rPr lang="zh-CN" altLang="en-US" sz="2200" b="0" dirty="0"/>
              <a:t>页面的主要展示部分。在</a:t>
            </a:r>
            <a:r>
              <a:rPr lang="en-US" altLang="zh-CN" sz="2200" b="0" dirty="0"/>
              <a:t>body</a:t>
            </a:r>
            <a:r>
              <a:rPr lang="zh-CN" altLang="en-US" sz="2200" b="0" dirty="0"/>
              <a:t>标记中可放置图片、图像、表格、文字、超链接等等元素。</a:t>
            </a: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200" b="0" dirty="0"/>
              <a:t>body</a:t>
            </a:r>
            <a:r>
              <a:rPr lang="zh-CN" altLang="en-US" sz="2200" b="0" dirty="0"/>
              <a:t>标记</a:t>
            </a: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/>
              <a:t>基本语法</a:t>
            </a: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b="0" dirty="0">
                <a:solidFill>
                  <a:srgbClr val="FF0000"/>
                </a:solidFill>
              </a:rPr>
              <a:t>       </a:t>
            </a:r>
            <a:r>
              <a:rPr lang="en-US" altLang="zh-CN" sz="1800" b="0" dirty="0">
                <a:solidFill>
                  <a:srgbClr val="FF0000"/>
                </a:solidFill>
              </a:rPr>
              <a:t>&lt;body</a:t>
            </a:r>
            <a:r>
              <a:rPr lang="en-US" altLang="zh-CN" sz="1800" b="0" dirty="0" smtClean="0">
                <a:solidFill>
                  <a:srgbClr val="FF0000"/>
                </a:solidFill>
              </a:rPr>
              <a:t>&gt;…      </a:t>
            </a:r>
            <a:r>
              <a:rPr lang="en-US" altLang="zh-CN" sz="1800" b="0" dirty="0">
                <a:solidFill>
                  <a:srgbClr val="FF0000"/>
                </a:solidFill>
              </a:rPr>
              <a:t>&lt;/body&gt;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sz="1800" b="0" dirty="0">
                <a:solidFill>
                  <a:srgbClr val="FF0000"/>
                </a:solidFill>
              </a:rPr>
              <a:t>特别注意：传统</a:t>
            </a:r>
            <a:r>
              <a:rPr lang="en-US" altLang="zh-CN" sz="1800" b="0" dirty="0">
                <a:solidFill>
                  <a:srgbClr val="FF0000"/>
                </a:solidFill>
              </a:rPr>
              <a:t>HTML</a:t>
            </a:r>
            <a:r>
              <a:rPr sz="1800" b="0" dirty="0">
                <a:solidFill>
                  <a:srgbClr val="FF0000"/>
                </a:solidFill>
              </a:rPr>
              <a:t>的样式标签（如</a:t>
            </a:r>
            <a:r>
              <a:rPr lang="en-US" altLang="zh-CN" sz="1800" b="0" dirty="0">
                <a:solidFill>
                  <a:srgbClr val="FF0000"/>
                </a:solidFill>
              </a:rPr>
              <a:t>font</a:t>
            </a:r>
            <a:r>
              <a:rPr sz="1800" b="0" dirty="0">
                <a:solidFill>
                  <a:srgbClr val="FF0000"/>
                </a:solidFill>
              </a:rPr>
              <a:t>等）和普通标签的样式属性大部分现已被废弃（基本都剥离到</a:t>
            </a:r>
            <a:r>
              <a:rPr lang="en-US" altLang="zh-CN" sz="1800" b="0" dirty="0">
                <a:solidFill>
                  <a:srgbClr val="FF0000"/>
                </a:solidFill>
              </a:rPr>
              <a:t>CSS</a:t>
            </a:r>
            <a:r>
              <a:rPr sz="1800" b="0" dirty="0">
                <a:solidFill>
                  <a:srgbClr val="FF0000"/>
                </a:solidFill>
              </a:rPr>
              <a:t>中），但为了渐进学习方便，后续页面仍会介绍这些</a:t>
            </a:r>
            <a:r>
              <a:rPr lang="en-US" altLang="zh-CN" sz="1800" b="0" dirty="0">
                <a:solidFill>
                  <a:srgbClr val="FF0000"/>
                </a:solidFill>
              </a:rPr>
              <a:t>“</a:t>
            </a:r>
            <a:r>
              <a:rPr sz="1800" b="0" dirty="0">
                <a:solidFill>
                  <a:srgbClr val="FF0000"/>
                </a:solidFill>
              </a:rPr>
              <a:t>被废弃</a:t>
            </a:r>
            <a:r>
              <a:rPr lang="en-US" altLang="zh-CN" sz="1800" b="0" dirty="0">
                <a:solidFill>
                  <a:srgbClr val="FF0000"/>
                </a:solidFill>
              </a:rPr>
              <a:t>”</a:t>
            </a:r>
            <a:r>
              <a:rPr sz="1800" b="0" dirty="0">
                <a:solidFill>
                  <a:srgbClr val="FF0000"/>
                </a:solidFill>
              </a:rPr>
              <a:t>的样式标签或属性。在</a:t>
            </a:r>
            <a:r>
              <a:rPr lang="en-US" altLang="zh-CN" sz="1800" b="0" dirty="0">
                <a:solidFill>
                  <a:srgbClr val="FF0000"/>
                </a:solidFill>
              </a:rPr>
              <a:t>IDE</a:t>
            </a:r>
            <a:r>
              <a:rPr sz="1800" b="0" dirty="0">
                <a:solidFill>
                  <a:srgbClr val="FF0000"/>
                </a:solidFill>
              </a:rPr>
              <a:t>中，这些废弃标签、属性会被提示错误，可以直接使用记事本编辑</a:t>
            </a:r>
            <a:r>
              <a:rPr lang="en-US" altLang="zh-CN" sz="1800" b="0" dirty="0">
                <a:solidFill>
                  <a:srgbClr val="FF0000"/>
                </a:solidFill>
              </a:rPr>
              <a:t>+</a:t>
            </a:r>
            <a:r>
              <a:rPr sz="1800" b="0" dirty="0">
                <a:solidFill>
                  <a:srgbClr val="FF0000"/>
                </a:solidFill>
              </a:rPr>
              <a:t>浏览器直接打开。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zh-CN" altLang="en-US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主体</a:t>
            </a:r>
            <a:r>
              <a:rPr lang="en-US" altLang="zh-CN" dirty="0" smtClean="0"/>
              <a:t>body-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05" y="1303655"/>
            <a:ext cx="8251825" cy="1508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8650" y="2750185"/>
            <a:ext cx="75304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&lt;html lang="en"&gt;</a:t>
            </a:r>
            <a:endParaRPr lang="zh-CN" altLang="en-US"/>
          </a:p>
          <a:p>
            <a:r>
              <a:rPr lang="zh-CN" altLang="en-US"/>
              <a:t> &lt;head&gt;</a:t>
            </a:r>
            <a:endParaRPr lang="zh-CN" altLang="en-US"/>
          </a:p>
          <a:p>
            <a:r>
              <a:rPr lang="zh-CN" altLang="en-US"/>
              <a:t>   &lt;meta charset="UTF-8"&gt;</a:t>
            </a:r>
            <a:endParaRPr lang="zh-CN" altLang="en-US"/>
          </a:p>
          <a:p>
            <a:r>
              <a:rPr lang="zh-CN" altLang="en-US"/>
              <a:t>   &lt;title&gt; 这是页面标题，例如深圳大学 &lt;/title&gt;</a:t>
            </a:r>
            <a:endParaRPr lang="zh-CN" altLang="en-US"/>
          </a:p>
          <a:p>
            <a:r>
              <a:rPr lang="zh-CN" altLang="en-US"/>
              <a:t> &lt;/head&gt;</a:t>
            </a:r>
            <a:endParaRPr lang="zh-CN" altLang="en-US"/>
          </a:p>
          <a:p>
            <a:r>
              <a:rPr lang="zh-CN" altLang="en-US"/>
              <a:t>   &lt;body text="green"&gt;</a:t>
            </a:r>
            <a:endParaRPr lang="zh-CN" altLang="en-US"/>
          </a:p>
          <a:p>
            <a:r>
              <a:rPr lang="zh-CN" altLang="en-US"/>
              <a:t>     &lt;h3 align="center"&gt;Web前端开发技术课程简介&lt;/h3&gt;</a:t>
            </a:r>
            <a:endParaRPr lang="zh-CN" altLang="en-US"/>
          </a:p>
          <a:p>
            <a:r>
              <a:rPr lang="zh-CN" altLang="en-US"/>
              <a:t>     &lt;hr color="red"&gt;</a:t>
            </a:r>
            <a:endParaRPr lang="zh-CN" altLang="en-US"/>
          </a:p>
          <a:p>
            <a:r>
              <a:rPr lang="zh-CN" altLang="en-US"/>
              <a:t>     &lt;p&gt;课程将通过对Web前端HTML、CSS、JavaScript等技术的学习，通过实验培养学生进行Web前端设计与开发的能力。&lt;/p&gt;</a:t>
            </a:r>
            <a:endParaRPr lang="zh-CN" altLang="en-US"/>
          </a:p>
          <a:p>
            <a:r>
              <a:rPr lang="zh-CN" altLang="en-US"/>
              <a:t>   &lt;/body&gt;</a:t>
            </a:r>
            <a:endParaRPr lang="zh-CN" altLang="en-US"/>
          </a:p>
          <a:p>
            <a:r>
              <a:rPr lang="zh-CN" altLang="en-US"/>
              <a:t>&lt;/html&gt;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标记属性</a:t>
            </a:r>
            <a:endParaRPr lang="zh-CN" altLang="en-US" dirty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b="0" dirty="0"/>
              <a:t>body</a:t>
            </a:r>
            <a:r>
              <a:rPr lang="zh-CN" altLang="en-US" sz="2200" b="0" dirty="0"/>
              <a:t>属性有</a:t>
            </a:r>
            <a:r>
              <a:rPr lang="en-US" altLang="zh-CN" sz="2200" b="0" u="sng" dirty="0"/>
              <a:t>text</a:t>
            </a:r>
            <a:r>
              <a:rPr sz="2200" b="0" u="sng" dirty="0"/>
              <a:t>（文本颜色）</a:t>
            </a:r>
            <a:r>
              <a:rPr lang="zh-CN" altLang="en-US" sz="2200" b="0" u="sng" dirty="0"/>
              <a:t>、</a:t>
            </a:r>
            <a:r>
              <a:rPr lang="en-US" altLang="zh-CN" sz="2200" b="0" u="sng" dirty="0"/>
              <a:t>bgcolor</a:t>
            </a:r>
            <a:r>
              <a:rPr sz="2200" b="0" u="sng" dirty="0"/>
              <a:t>（背景颜色）</a:t>
            </a:r>
            <a:r>
              <a:rPr lang="zh-CN" altLang="en-US" sz="2200" b="0" u="sng" dirty="0"/>
              <a:t>、</a:t>
            </a:r>
            <a:r>
              <a:rPr lang="en-US" altLang="zh-CN" sz="2200" b="0" u="sng" dirty="0"/>
              <a:t>background</a:t>
            </a:r>
            <a:r>
              <a:rPr sz="2200" b="0" u="sng" dirty="0"/>
              <a:t>（背景图片）</a:t>
            </a:r>
            <a:r>
              <a:rPr lang="zh-CN" altLang="en-US" sz="2200" b="0" u="sng" dirty="0"/>
              <a:t>、</a:t>
            </a:r>
            <a:r>
              <a:rPr lang="en-US" altLang="zh-CN" sz="2200" b="0" u="sng" dirty="0"/>
              <a:t>link</a:t>
            </a:r>
            <a:r>
              <a:rPr sz="2200" b="0" u="sng" dirty="0"/>
              <a:t>（未访问链接颜色）</a:t>
            </a:r>
            <a:r>
              <a:rPr lang="zh-CN" altLang="en-US" sz="2200" b="0" u="sng" dirty="0"/>
              <a:t>、</a:t>
            </a:r>
            <a:r>
              <a:rPr lang="en-US" altLang="zh-CN" sz="2200" b="0" u="sng" dirty="0"/>
              <a:t>alink</a:t>
            </a:r>
            <a:r>
              <a:rPr sz="2200" b="0" u="sng" dirty="0"/>
              <a:t>（活动链接颜色）</a:t>
            </a:r>
            <a:r>
              <a:rPr lang="zh-CN" altLang="en-US" sz="2200" b="0" u="sng" dirty="0"/>
              <a:t>、</a:t>
            </a:r>
            <a:r>
              <a:rPr lang="en-US" altLang="zh-CN" sz="2200" b="0" u="sng" dirty="0"/>
              <a:t>vlink</a:t>
            </a:r>
            <a:r>
              <a:rPr sz="2200" b="0" u="sng" dirty="0"/>
              <a:t>（访问过链接颜色）</a:t>
            </a:r>
            <a:r>
              <a:rPr lang="zh-CN" altLang="en-US" sz="2200" b="0" u="sng" dirty="0"/>
              <a:t>、</a:t>
            </a:r>
            <a:r>
              <a:rPr lang="en-US" altLang="zh-CN" sz="2200" b="0" u="sng" dirty="0"/>
              <a:t>topmargin</a:t>
            </a:r>
            <a:r>
              <a:rPr sz="2200" b="0" u="sng" dirty="0"/>
              <a:t>（上边距）</a:t>
            </a:r>
            <a:r>
              <a:rPr lang="zh-CN" altLang="en-US" sz="2200" b="0" u="sng" dirty="0"/>
              <a:t>、</a:t>
            </a:r>
            <a:r>
              <a:rPr lang="en-US" altLang="zh-CN" sz="2200" b="0" u="sng" dirty="0"/>
              <a:t>leftmargin</a:t>
            </a:r>
            <a:r>
              <a:rPr sz="2200" b="0" u="sng" dirty="0"/>
              <a:t>（左边距）</a:t>
            </a:r>
            <a:r>
              <a:rPr lang="zh-CN" altLang="en-US" sz="2200" b="0" u="sng" dirty="0"/>
              <a:t>等。</a:t>
            </a:r>
            <a:endParaRPr lang="zh-CN" altLang="en-US" sz="2200" b="0" dirty="0"/>
          </a:p>
          <a:p>
            <a:r>
              <a:rPr lang="zh-CN" altLang="en-US" sz="2200" b="0" dirty="0"/>
              <a:t>基本语法</a:t>
            </a:r>
            <a:endParaRPr lang="zh-CN" altLang="en-US" sz="2200" b="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800" b="0" dirty="0">
                <a:solidFill>
                  <a:srgbClr val="FF0000"/>
                </a:solidFill>
              </a:rPr>
              <a:t>       </a:t>
            </a:r>
            <a:r>
              <a:rPr lang="en-US" altLang="zh-CN" sz="1800" b="0" dirty="0">
                <a:solidFill>
                  <a:srgbClr val="FF0000"/>
                </a:solidFill>
              </a:rPr>
              <a:t>&lt;body leftmargin="50px" topmargin="50px" </a:t>
            </a:r>
            <a:r>
              <a:rPr lang="en-US" altLang="zh-CN" sz="1800" b="0" dirty="0" smtClean="0">
                <a:solidFill>
                  <a:srgbClr val="FF0000"/>
                </a:solidFill>
              </a:rPr>
              <a:t>   </a:t>
            </a:r>
            <a:endParaRPr lang="en-US" altLang="zh-CN" sz="1800" b="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b="0" dirty="0" smtClean="0">
                <a:solidFill>
                  <a:srgbClr val="FF0000"/>
                </a:solidFill>
              </a:rPr>
              <a:t>                  text</a:t>
            </a:r>
            <a:r>
              <a:rPr lang="en-US" altLang="zh-CN" sz="1800" b="0" dirty="0">
                <a:solidFill>
                  <a:srgbClr val="FF0000"/>
                </a:solidFill>
              </a:rPr>
              <a:t>="#000000" bgcolor="#339999"  </a:t>
            </a:r>
            <a:endParaRPr lang="en-US" altLang="zh-CN" sz="1800" b="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b="0" dirty="0" smtClean="0">
                <a:solidFill>
                  <a:srgbClr val="FF0000"/>
                </a:solidFill>
              </a:rPr>
              <a:t>                   link</a:t>
            </a:r>
            <a:r>
              <a:rPr lang="en-US" altLang="zh-CN" sz="1800" b="0" dirty="0">
                <a:solidFill>
                  <a:srgbClr val="FF0000"/>
                </a:solidFill>
              </a:rPr>
              <a:t>="blue" alink="white" vlink="red" </a:t>
            </a:r>
            <a:r>
              <a:rPr lang="en-US" altLang="zh-CN" sz="1800" b="0" dirty="0" smtClean="0">
                <a:solidFill>
                  <a:srgbClr val="FF0000"/>
                </a:solidFill>
              </a:rPr>
              <a:t>       </a:t>
            </a:r>
            <a:endParaRPr lang="en-US" altLang="zh-CN" sz="1800" b="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b="0" dirty="0" smtClean="0">
                <a:solidFill>
                  <a:srgbClr val="FF0000"/>
                </a:solidFill>
              </a:rPr>
              <a:t>                   background</a:t>
            </a:r>
            <a:r>
              <a:rPr lang="en-US" altLang="zh-CN" sz="1800" b="0" dirty="0">
                <a:solidFill>
                  <a:srgbClr val="FF0000"/>
                </a:solidFill>
              </a:rPr>
              <a:t>="body_image.jpg"&gt;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body</a:t>
            </a:r>
            <a:r>
              <a:rPr lang="zh-CN" altLang="en-US" dirty="0"/>
              <a:t>标记</a:t>
            </a:r>
            <a:r>
              <a:rPr lang="zh-CN" altLang="en-US" dirty="0" smtClean="0"/>
              <a:t>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颜色</a:t>
            </a:r>
            <a:r>
              <a:rPr lang="zh-CN" altLang="en-US" dirty="0"/>
              <a:t>表示方法 </a:t>
            </a:r>
            <a:endParaRPr lang="zh-CN" altLang="en-US" dirty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234441"/>
            <a:ext cx="8432800" cy="3810000"/>
          </a:xfrm>
        </p:spPr>
        <p:txBody>
          <a:bodyPr>
            <a:normAutofit fontScale="90000"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200" b="0" dirty="0"/>
              <a:t>4</a:t>
            </a:r>
            <a:r>
              <a:rPr lang="zh-CN" altLang="en-US" sz="2200" b="0" dirty="0"/>
              <a:t>种颜色设置方法：</a:t>
            </a: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2200" b="0" dirty="0"/>
          </a:p>
          <a:p>
            <a:pPr marL="266700" indent="0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RGB</a:t>
            </a:r>
            <a:r>
              <a:rPr lang="zh-CN" altLang="en-US" sz="2200" b="0" dirty="0"/>
              <a:t>（</a:t>
            </a:r>
            <a:r>
              <a:rPr lang="en-US" altLang="zh-CN" sz="2200" b="0" dirty="0"/>
              <a:t>R</a:t>
            </a:r>
            <a:r>
              <a:rPr lang="zh-CN" altLang="en-US" sz="2200" b="0" dirty="0"/>
              <a:t>，</a:t>
            </a:r>
            <a:r>
              <a:rPr lang="en-US" altLang="zh-CN" sz="2200" b="0" dirty="0"/>
              <a:t>G</a:t>
            </a:r>
            <a:r>
              <a:rPr lang="zh-CN" altLang="en-US" sz="2200" b="0" dirty="0"/>
              <a:t>，</a:t>
            </a:r>
            <a:r>
              <a:rPr lang="en-US" altLang="zh-CN" sz="2200" b="0" dirty="0"/>
              <a:t>B</a:t>
            </a:r>
            <a:r>
              <a:rPr lang="zh-CN" altLang="en-US" sz="2200" b="0" dirty="0"/>
              <a:t>），其中</a:t>
            </a:r>
            <a:r>
              <a:rPr lang="en-US" altLang="zh-CN" sz="2200" b="0" dirty="0"/>
              <a:t>R</a:t>
            </a:r>
            <a:r>
              <a:rPr lang="zh-CN" altLang="en-US" sz="2200" b="0" dirty="0"/>
              <a:t>、</a:t>
            </a:r>
            <a:r>
              <a:rPr lang="en-US" altLang="zh-CN" sz="2200" b="0" dirty="0"/>
              <a:t>G</a:t>
            </a:r>
            <a:r>
              <a:rPr lang="zh-CN" altLang="en-US" sz="2200" b="0" dirty="0"/>
              <a:t>、</a:t>
            </a:r>
            <a:r>
              <a:rPr lang="en-US" altLang="zh-CN" sz="2200" b="0" dirty="0" smtClean="0"/>
              <a:t>B</a:t>
            </a:r>
            <a:r>
              <a:rPr lang="zh-CN" altLang="en-US" sz="2200" b="0" dirty="0" smtClean="0"/>
              <a:t>为是</a:t>
            </a:r>
            <a:r>
              <a:rPr lang="en-US" altLang="zh-CN" sz="2200" b="0" dirty="0" smtClean="0"/>
              <a:t>0</a:t>
            </a:r>
            <a:r>
              <a:rPr lang="zh-CN" altLang="en-US" sz="2200" b="0" dirty="0"/>
              <a:t>～</a:t>
            </a:r>
            <a:r>
              <a:rPr lang="en-US" altLang="zh-CN" sz="2200" b="0" dirty="0" smtClean="0"/>
              <a:t>255</a:t>
            </a:r>
            <a:r>
              <a:rPr lang="zh-CN" altLang="en-US" sz="2200" b="0" dirty="0" smtClean="0"/>
              <a:t>的</a:t>
            </a:r>
            <a:r>
              <a:rPr lang="zh-CN" altLang="en-US" sz="2200" b="0" dirty="0" smtClean="0"/>
              <a:t>整</a:t>
            </a:r>
            <a:r>
              <a:rPr lang="zh-CN" altLang="en-US" sz="2200" b="0" dirty="0" smtClean="0"/>
              <a:t>数；</a:t>
            </a:r>
            <a:endParaRPr lang="zh-CN" altLang="en-US" sz="2200" b="0" dirty="0"/>
          </a:p>
          <a:p>
            <a:pPr marL="266700" indent="0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RGB</a:t>
            </a:r>
            <a:r>
              <a:rPr lang="zh-CN" altLang="en-US" sz="2200" b="0" dirty="0"/>
              <a:t>（</a:t>
            </a:r>
            <a:r>
              <a:rPr lang="en-US" altLang="zh-CN" sz="2200" b="0" dirty="0"/>
              <a:t>R%</a:t>
            </a:r>
            <a:r>
              <a:rPr lang="zh-CN" altLang="en-US" sz="2200" b="0" dirty="0"/>
              <a:t>，</a:t>
            </a:r>
            <a:r>
              <a:rPr lang="en-US" altLang="zh-CN" sz="2200" b="0" dirty="0"/>
              <a:t>G%</a:t>
            </a:r>
            <a:r>
              <a:rPr lang="zh-CN" altLang="en-US" sz="2200" b="0" dirty="0"/>
              <a:t>，</a:t>
            </a:r>
            <a:r>
              <a:rPr lang="en-US" altLang="zh-CN" sz="2200" b="0" dirty="0"/>
              <a:t>B%</a:t>
            </a:r>
            <a:r>
              <a:rPr lang="zh-CN" altLang="en-US" sz="2200" b="0" dirty="0"/>
              <a:t>），其中</a:t>
            </a:r>
            <a:r>
              <a:rPr lang="en-US" altLang="zh-CN" sz="2200" b="0" dirty="0"/>
              <a:t>R</a:t>
            </a:r>
            <a:r>
              <a:rPr lang="zh-CN" altLang="en-US" sz="2200" b="0" dirty="0"/>
              <a:t>、</a:t>
            </a:r>
            <a:r>
              <a:rPr lang="en-US" altLang="zh-CN" sz="2200" b="0" dirty="0"/>
              <a:t>G</a:t>
            </a:r>
            <a:r>
              <a:rPr lang="zh-CN" altLang="en-US" sz="2200" b="0" dirty="0"/>
              <a:t>、</a:t>
            </a:r>
            <a:r>
              <a:rPr lang="en-US" altLang="zh-CN" sz="2200" b="0" dirty="0" smtClean="0"/>
              <a:t>B</a:t>
            </a:r>
            <a:r>
              <a:rPr lang="zh-CN" altLang="en-US" sz="2200" b="0" dirty="0" smtClean="0"/>
              <a:t>为</a:t>
            </a:r>
            <a:r>
              <a:rPr lang="en-US" altLang="zh-CN" sz="2200" b="0" dirty="0" smtClean="0"/>
              <a:t>0</a:t>
            </a:r>
            <a:r>
              <a:rPr lang="zh-CN" altLang="en-US" sz="2200" b="0" dirty="0"/>
              <a:t>～</a:t>
            </a:r>
            <a:r>
              <a:rPr lang="en-US" altLang="zh-CN" sz="2200" b="0" dirty="0" smtClean="0"/>
              <a:t>100</a:t>
            </a:r>
            <a:r>
              <a:rPr lang="zh-CN" altLang="en-US" sz="2200" b="0" dirty="0" smtClean="0"/>
              <a:t>的</a:t>
            </a:r>
            <a:r>
              <a:rPr lang="zh-CN" altLang="en-US" sz="2200" b="0" dirty="0" smtClean="0"/>
              <a:t>整</a:t>
            </a:r>
            <a:r>
              <a:rPr lang="zh-CN" altLang="en-US" sz="2200" b="0" dirty="0" smtClean="0"/>
              <a:t>数；</a:t>
            </a:r>
            <a:endParaRPr lang="zh-CN" altLang="en-US" sz="2200" b="0" dirty="0" smtClean="0"/>
          </a:p>
          <a:p>
            <a:pPr marL="266700" indent="0"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 smtClean="0"/>
              <a:t>使用</a:t>
            </a:r>
            <a:r>
              <a:rPr lang="en-US" altLang="zh-CN" sz="2200" b="0" dirty="0" smtClean="0"/>
              <a:t>3</a:t>
            </a:r>
            <a:r>
              <a:rPr lang="zh-CN" altLang="en-US" sz="2200" b="0" dirty="0" smtClean="0"/>
              <a:t>位或</a:t>
            </a:r>
            <a:r>
              <a:rPr lang="en-US" altLang="zh-CN" sz="2200" b="0" dirty="0" smtClean="0"/>
              <a:t>6</a:t>
            </a:r>
            <a:r>
              <a:rPr lang="zh-CN" altLang="en-US" sz="2200" b="0" dirty="0" smtClean="0"/>
              <a:t>位十六进制数</a:t>
            </a:r>
            <a:r>
              <a:rPr lang="en-US" altLang="zh-CN" sz="2200" b="0" dirty="0" smtClean="0"/>
              <a:t>#RGB</a:t>
            </a:r>
            <a:r>
              <a:rPr lang="zh-CN" altLang="en-US" sz="2200" b="0" dirty="0" smtClean="0"/>
              <a:t>或</a:t>
            </a:r>
            <a:r>
              <a:rPr lang="en-US" altLang="zh-CN" sz="2200" b="0" dirty="0" smtClean="0"/>
              <a:t>#RRGGBB</a:t>
            </a:r>
            <a:r>
              <a:rPr lang="zh-CN" altLang="en-US" sz="2200" b="0" dirty="0"/>
              <a:t>，</a:t>
            </a:r>
            <a:r>
              <a:rPr lang="en-US" altLang="zh-CN" sz="2200" b="0" dirty="0"/>
              <a:t>R</a:t>
            </a:r>
            <a:r>
              <a:rPr lang="zh-CN" altLang="en-US" sz="2200" b="0" dirty="0"/>
              <a:t>、</a:t>
            </a:r>
            <a:r>
              <a:rPr lang="en-US" altLang="zh-CN" sz="2200" b="0" dirty="0"/>
              <a:t>G</a:t>
            </a:r>
            <a:r>
              <a:rPr lang="zh-CN" altLang="en-US" sz="2200" b="0" dirty="0"/>
              <a:t>、</a:t>
            </a:r>
            <a:r>
              <a:rPr lang="en-US" altLang="zh-CN" sz="2200" b="0" dirty="0"/>
              <a:t>B</a:t>
            </a:r>
            <a:r>
              <a:rPr lang="zh-CN" altLang="en-US" sz="2200" b="0" dirty="0"/>
              <a:t>为十六进制数，</a:t>
            </a:r>
            <a:r>
              <a:rPr lang="en-US" altLang="zh-CN" sz="2200" b="0" dirty="0" smtClean="0"/>
              <a:t>RR：</a:t>
            </a:r>
            <a:r>
              <a:rPr lang="zh-CN" altLang="en-US" sz="2200" b="0" dirty="0" smtClean="0"/>
              <a:t>红色</a:t>
            </a:r>
            <a:r>
              <a:rPr lang="zh-CN" altLang="en-US" sz="2200" b="0" dirty="0"/>
              <a:t>部分，</a:t>
            </a:r>
            <a:r>
              <a:rPr lang="en-US" altLang="zh-CN" sz="2200" b="0" dirty="0" smtClean="0"/>
              <a:t>GG</a:t>
            </a:r>
            <a:r>
              <a:rPr lang="zh-CN" altLang="en-US" sz="2200" b="0" dirty="0" smtClean="0"/>
              <a:t>：绿色</a:t>
            </a:r>
            <a:r>
              <a:rPr lang="zh-CN" altLang="en-US" sz="2200" b="0" dirty="0"/>
              <a:t>部分，</a:t>
            </a:r>
            <a:r>
              <a:rPr lang="en-US" altLang="zh-CN" sz="2200" b="0" dirty="0" smtClean="0"/>
              <a:t>BB</a:t>
            </a:r>
            <a:r>
              <a:rPr lang="zh-CN" altLang="en-US" sz="2200" b="0" dirty="0" smtClean="0"/>
              <a:t>：蓝色</a:t>
            </a:r>
            <a:r>
              <a:rPr lang="zh-CN" altLang="en-US" sz="2200" b="0" dirty="0"/>
              <a:t>部分</a:t>
            </a:r>
            <a:r>
              <a:rPr lang="zh-CN" altLang="en-US" sz="2200" b="0" dirty="0" smtClean="0"/>
              <a:t>。红色为</a:t>
            </a:r>
            <a:r>
              <a:rPr lang="en-US" altLang="zh-CN" sz="2200" b="0" dirty="0" smtClean="0"/>
              <a:t>#</a:t>
            </a:r>
            <a:r>
              <a:rPr lang="en-US" altLang="zh-CN" sz="2200" b="0" dirty="0"/>
              <a:t>FF0000</a:t>
            </a:r>
            <a:r>
              <a:rPr lang="zh-CN" altLang="en-US" sz="2200" b="0" dirty="0"/>
              <a:t>； </a:t>
            </a:r>
            <a:r>
              <a:rPr lang="en-US" altLang="zh-CN" sz="2200" b="0" dirty="0" smtClean="0"/>
              <a:t>#RGB</a:t>
            </a:r>
            <a:r>
              <a:rPr lang="zh-CN" altLang="en-US" sz="2200" b="0" dirty="0" smtClean="0"/>
              <a:t>可以转换为</a:t>
            </a:r>
            <a:r>
              <a:rPr lang="en-US" altLang="zh-CN" sz="2200" b="0" dirty="0" smtClean="0"/>
              <a:t>#RRGGBB 。</a:t>
            </a:r>
            <a:r>
              <a:rPr lang="zh-CN" altLang="en-US" sz="2200" b="0" dirty="0" smtClean="0"/>
              <a:t>例如红色 分别 表示为</a:t>
            </a:r>
            <a:r>
              <a:rPr lang="en-US" altLang="zh-CN" sz="2200" b="0" dirty="0" smtClean="0"/>
              <a:t>#F00</a:t>
            </a:r>
            <a:r>
              <a:rPr lang="zh-CN" altLang="en-US" sz="2200" b="0" dirty="0" smtClean="0"/>
              <a:t>、</a:t>
            </a:r>
            <a:r>
              <a:rPr lang="en-US" altLang="zh-CN" sz="2200" b="0" dirty="0" smtClean="0"/>
              <a:t>#FF0000</a:t>
            </a:r>
            <a:r>
              <a:rPr lang="zh-CN" altLang="en-US" sz="2200" b="0" dirty="0" smtClean="0"/>
              <a:t>。</a:t>
            </a:r>
            <a:endParaRPr lang="zh-CN" altLang="en-US" sz="2200" b="0" dirty="0" smtClean="0"/>
          </a:p>
          <a:p>
            <a:pPr marL="266700" indent="0"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 smtClean="0"/>
              <a:t>使用颜色英文名称，如</a:t>
            </a:r>
            <a:r>
              <a:rPr lang="en-US" altLang="zh-CN" sz="2200" b="0" dirty="0" smtClean="0"/>
              <a:t>red</a:t>
            </a:r>
            <a:r>
              <a:rPr lang="zh-CN" altLang="en-US" sz="2200" b="0" dirty="0" smtClean="0"/>
              <a:t>表示红色，</a:t>
            </a:r>
            <a:r>
              <a:rPr lang="en-US" altLang="zh-CN" sz="2200" b="0" dirty="0" smtClean="0"/>
              <a:t>green</a:t>
            </a:r>
            <a:r>
              <a:rPr lang="zh-CN" altLang="en-US" sz="2200" b="0" dirty="0" smtClean="0"/>
              <a:t>表示绿色，</a:t>
            </a:r>
            <a:r>
              <a:rPr lang="en-US" altLang="zh-CN" sz="2200" b="0" dirty="0" smtClean="0"/>
              <a:t>blue</a:t>
            </a:r>
            <a:r>
              <a:rPr lang="zh-CN" altLang="en-US" sz="2200" b="0" dirty="0" smtClean="0"/>
              <a:t>表示蓝色等。</a:t>
            </a:r>
            <a:endParaRPr lang="zh-CN" altLang="en-US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基本语法</a:t>
            </a:r>
            <a:endParaRPr lang="zh-CN" altLang="en-US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021715"/>
            <a:ext cx="7703185" cy="5588635"/>
          </a:xfrm>
        </p:spPr>
        <p:txBody>
          <a:bodyPr>
            <a:normAutofit fontScale="900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200" dirty="0"/>
              <a:t>标记语法</a:t>
            </a:r>
            <a:endParaRPr lang="zh-CN" altLang="en-US" sz="2200" dirty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b="0" dirty="0"/>
              <a:t>  </a:t>
            </a:r>
            <a:r>
              <a:rPr lang="en-US" altLang="zh-CN" sz="2200" b="0" dirty="0" smtClean="0"/>
              <a:t>HTML</a:t>
            </a:r>
            <a:r>
              <a:rPr lang="zh-CN" altLang="en-US" sz="2200" b="0" dirty="0" smtClean="0"/>
              <a:t>标记</a:t>
            </a:r>
            <a:r>
              <a:rPr lang="zh-CN" altLang="zh-CN" sz="2200" b="0" dirty="0" smtClean="0"/>
              <a:t>是</a:t>
            </a:r>
            <a:r>
              <a:rPr lang="zh-CN" altLang="zh-CN" sz="2200" b="0" dirty="0"/>
              <a:t>由尖括号包围的关键词，</a:t>
            </a:r>
            <a:r>
              <a:rPr lang="zh-CN" altLang="zh-CN" sz="2200" b="0" dirty="0" smtClean="0"/>
              <a:t>也称</a:t>
            </a:r>
            <a:r>
              <a:rPr lang="zh-CN" altLang="zh-CN" sz="2200" b="0" dirty="0"/>
              <a:t>为标签（</a:t>
            </a:r>
            <a:r>
              <a:rPr lang="en-US" altLang="zh-CN" sz="2200" b="0" dirty="0"/>
              <a:t>Tag</a:t>
            </a:r>
            <a:r>
              <a:rPr lang="zh-CN" altLang="zh-CN" sz="2200" b="0" dirty="0" smtClean="0"/>
              <a:t>）。</a:t>
            </a:r>
            <a:endParaRPr lang="zh-CN" altLang="zh-CN" sz="2200" b="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 smtClean="0"/>
              <a:t>	&lt;</a:t>
            </a:r>
            <a:r>
              <a:rPr lang="en-US" altLang="zh-CN" sz="2200" b="0" dirty="0"/>
              <a:t>html&gt;</a:t>
            </a:r>
            <a:r>
              <a:rPr lang="zh-CN" altLang="en-US" sz="2200" b="0" dirty="0"/>
              <a:t>、</a:t>
            </a:r>
            <a:r>
              <a:rPr lang="en-US" altLang="zh-CN" sz="2200" b="0" dirty="0"/>
              <a:t>&lt;head&gt;</a:t>
            </a:r>
            <a:r>
              <a:rPr lang="zh-CN" altLang="en-US" sz="2200" b="0" dirty="0"/>
              <a:t>、</a:t>
            </a:r>
            <a:r>
              <a:rPr lang="en-US" altLang="zh-CN" sz="2200" b="0" dirty="0"/>
              <a:t>&lt;body&gt;</a:t>
            </a:r>
            <a:r>
              <a:rPr lang="zh-CN" altLang="en-US" sz="2200" b="0" dirty="0"/>
              <a:t>等都是标记。</a:t>
            </a:r>
            <a:endParaRPr lang="zh-CN" altLang="en-US" sz="2200" b="0" dirty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b="0" dirty="0"/>
              <a:t>  标记通常分为</a:t>
            </a:r>
            <a:r>
              <a:rPr lang="zh-CN" altLang="en-US" sz="2200" b="0" dirty="0" smtClean="0"/>
              <a:t>单</a:t>
            </a:r>
            <a:r>
              <a:rPr lang="zh-CN" altLang="en-US" sz="2200" b="0" dirty="0"/>
              <a:t>个</a:t>
            </a:r>
            <a:r>
              <a:rPr lang="zh-CN" altLang="en-US" sz="2200" b="0" dirty="0" smtClean="0"/>
              <a:t>标记和成对标记</a:t>
            </a:r>
            <a:r>
              <a:rPr lang="zh-CN" altLang="en-US" sz="2200" b="0" dirty="0"/>
              <a:t>两种类型。</a:t>
            </a:r>
            <a:endParaRPr lang="zh-CN" altLang="en-US" sz="2200" b="0" dirty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200" b="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200" dirty="0" smtClean="0"/>
              <a:t>单个标记</a:t>
            </a:r>
            <a:endParaRPr lang="zh-CN" altLang="en-US" sz="22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200" b="0" dirty="0"/>
              <a:t>        </a:t>
            </a:r>
            <a:r>
              <a:rPr lang="zh-CN" altLang="en-US" sz="2200" b="0" dirty="0" smtClean="0"/>
              <a:t>单</a:t>
            </a:r>
            <a:r>
              <a:rPr lang="zh-CN" altLang="en-US" sz="2200" b="0" dirty="0" smtClean="0"/>
              <a:t>个标记</a:t>
            </a:r>
            <a:r>
              <a:rPr lang="zh-CN" altLang="en-US" sz="2200" b="0" dirty="0"/>
              <a:t>仅单独使用就可以表达完整的意思</a:t>
            </a:r>
            <a:r>
              <a:rPr lang="zh-CN" altLang="en-US" sz="2200" b="0" dirty="0" smtClean="0"/>
              <a:t>。</a:t>
            </a:r>
            <a:endParaRPr lang="en-US" altLang="zh-CN" sz="2200" b="0" dirty="0" smtClean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200" dirty="0" smtClean="0"/>
              <a:t>基本</a:t>
            </a:r>
            <a:r>
              <a:rPr lang="zh-CN" altLang="en-US" sz="2200" dirty="0"/>
              <a:t>语法</a:t>
            </a:r>
            <a:endParaRPr lang="zh-CN" altLang="en-US" sz="220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200" b="0" dirty="0"/>
              <a:t>       </a:t>
            </a:r>
            <a:r>
              <a:rPr lang="en-US" altLang="zh-CN" sz="1800" b="0" dirty="0">
                <a:solidFill>
                  <a:srgbClr val="FF0000"/>
                </a:solidFill>
              </a:rPr>
              <a:t>&lt;</a:t>
            </a:r>
            <a:r>
              <a:rPr lang="zh-CN" altLang="en-US" sz="1800" b="0" dirty="0">
                <a:solidFill>
                  <a:srgbClr val="FF0000"/>
                </a:solidFill>
              </a:rPr>
              <a:t>标记名称</a:t>
            </a:r>
            <a:r>
              <a:rPr lang="en-US" altLang="zh-CN" sz="1800" b="0" dirty="0">
                <a:solidFill>
                  <a:srgbClr val="FF0000"/>
                </a:solidFill>
              </a:rPr>
              <a:t>&gt;</a:t>
            </a:r>
            <a:r>
              <a:rPr lang="zh-CN" altLang="en-US" sz="1800" b="0" dirty="0">
                <a:solidFill>
                  <a:srgbClr val="FF0000"/>
                </a:solidFill>
              </a:rPr>
              <a:t>或</a:t>
            </a:r>
            <a:r>
              <a:rPr lang="en-US" altLang="zh-CN" sz="1800" b="0" dirty="0">
                <a:solidFill>
                  <a:srgbClr val="FF0000"/>
                </a:solidFill>
              </a:rPr>
              <a:t>&lt;</a:t>
            </a:r>
            <a:r>
              <a:rPr lang="zh-CN" altLang="en-US" sz="1800" b="0" dirty="0">
                <a:solidFill>
                  <a:srgbClr val="FF0000"/>
                </a:solidFill>
              </a:rPr>
              <a:t>标记名称</a:t>
            </a:r>
            <a:r>
              <a:rPr lang="en-US" altLang="zh-CN" sz="1800" b="0" dirty="0">
                <a:solidFill>
                  <a:srgbClr val="FF0000"/>
                </a:solidFill>
              </a:rPr>
              <a:t>/&gt;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/>
              <a:t>语法说明</a:t>
            </a: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200" b="0" dirty="0"/>
              <a:t>       最常用的单标记有</a:t>
            </a:r>
            <a:r>
              <a:rPr lang="en-US" altLang="zh-CN" sz="2200" b="0" dirty="0"/>
              <a:t>&lt;br&gt;</a:t>
            </a:r>
            <a:r>
              <a:rPr lang="zh-CN" altLang="en-US" sz="2200" b="0" dirty="0"/>
              <a:t>、</a:t>
            </a:r>
            <a:r>
              <a:rPr lang="en-US" altLang="zh-CN" sz="2200" b="0" dirty="0"/>
              <a:t>&lt;br/&gt;</a:t>
            </a:r>
            <a:r>
              <a:rPr lang="zh-CN" altLang="en-US" sz="2200" b="0" dirty="0"/>
              <a:t>表示换行，</a:t>
            </a:r>
            <a:r>
              <a:rPr lang="en-US" altLang="zh-CN" sz="2200" b="0" dirty="0"/>
              <a:t>&lt;</a:t>
            </a:r>
            <a:r>
              <a:rPr lang="en-US" altLang="zh-CN" sz="2200" b="0" dirty="0" err="1"/>
              <a:t>hr</a:t>
            </a:r>
            <a:r>
              <a:rPr lang="en-US" altLang="zh-CN" sz="2200" b="0" dirty="0"/>
              <a:t>&gt;</a:t>
            </a:r>
            <a:r>
              <a:rPr lang="zh-CN" altLang="en-US" sz="2200" b="0" dirty="0"/>
              <a:t>、</a:t>
            </a:r>
            <a:r>
              <a:rPr lang="en-US" altLang="zh-CN" sz="2200" b="0" dirty="0"/>
              <a:t>&lt;</a:t>
            </a:r>
            <a:r>
              <a:rPr lang="en-US" altLang="zh-CN" sz="2200" b="0" dirty="0" err="1"/>
              <a:t>hr</a:t>
            </a:r>
            <a:r>
              <a:rPr lang="en-US" altLang="zh-CN" sz="2200" b="0" dirty="0"/>
              <a:t>/&gt;</a:t>
            </a:r>
            <a:r>
              <a:rPr lang="zh-CN" altLang="en-US" sz="2200" b="0" dirty="0"/>
              <a:t>表示水平分隔线。</a:t>
            </a: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200" b="0" dirty="0"/>
              <a:t>W3C</a:t>
            </a:r>
            <a:r>
              <a:rPr sz="2200" b="0" dirty="0"/>
              <a:t>标准建议单个标记应该以</a:t>
            </a:r>
            <a:r>
              <a:rPr lang="en-US" altLang="zh-CN" sz="2200" b="0" dirty="0"/>
              <a:t>/</a:t>
            </a:r>
            <a:r>
              <a:rPr sz="2200" b="0" dirty="0"/>
              <a:t>结尾（但大部分浏览器友好支持漏写）</a:t>
            </a:r>
            <a:endParaRPr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基本语法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1862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200" b="0" dirty="0" smtClean="0"/>
              <a:t>成对标记</a:t>
            </a:r>
            <a:endParaRPr lang="zh-CN" altLang="en-US" sz="2200" b="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200" b="0" dirty="0"/>
              <a:t>  </a:t>
            </a:r>
            <a:r>
              <a:rPr lang="zh-CN" altLang="en-US" sz="2200" b="0" dirty="0" smtClean="0"/>
              <a:t>成对标记</a:t>
            </a:r>
            <a:r>
              <a:rPr lang="zh-CN" altLang="en-US" sz="2200" b="0" dirty="0"/>
              <a:t>由开始标记和结束标记两部分组成，必须成对使用。</a:t>
            </a:r>
            <a:endParaRPr lang="zh-CN" altLang="en-US" sz="2200" b="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2200" b="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/>
              <a:t>基本语法</a:t>
            </a:r>
            <a:endParaRPr lang="zh-CN" altLang="en-US" sz="2200" b="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200" b="0" dirty="0"/>
              <a:t>          </a:t>
            </a:r>
            <a:r>
              <a:rPr lang="en-US" altLang="zh-CN" sz="1800" b="0" dirty="0">
                <a:solidFill>
                  <a:srgbClr val="FF0000"/>
                </a:solidFill>
              </a:rPr>
              <a:t>&lt;</a:t>
            </a:r>
            <a:r>
              <a:rPr lang="zh-CN" altLang="en-US" sz="1800" b="0" dirty="0">
                <a:solidFill>
                  <a:srgbClr val="FF0000"/>
                </a:solidFill>
              </a:rPr>
              <a:t>标记名称</a:t>
            </a:r>
            <a:r>
              <a:rPr lang="en-US" altLang="zh-CN" sz="1800" b="0" dirty="0">
                <a:solidFill>
                  <a:srgbClr val="FF0000"/>
                </a:solidFill>
              </a:rPr>
              <a:t>&gt;</a:t>
            </a:r>
            <a:r>
              <a:rPr lang="zh-CN" altLang="en-US" sz="1800" b="0" dirty="0">
                <a:solidFill>
                  <a:srgbClr val="FF0000"/>
                </a:solidFill>
              </a:rPr>
              <a:t>内容</a:t>
            </a:r>
            <a:r>
              <a:rPr lang="en-US" altLang="zh-CN" sz="1800" b="0" dirty="0">
                <a:solidFill>
                  <a:srgbClr val="FF0000"/>
                </a:solidFill>
              </a:rPr>
              <a:t>&lt;/</a:t>
            </a:r>
            <a:r>
              <a:rPr lang="zh-CN" altLang="en-US" sz="1800" b="0" dirty="0">
                <a:solidFill>
                  <a:srgbClr val="FF0000"/>
                </a:solidFill>
              </a:rPr>
              <a:t>标记名称</a:t>
            </a:r>
            <a:r>
              <a:rPr lang="en-US" altLang="zh-CN" sz="1800" b="0" dirty="0">
                <a:solidFill>
                  <a:srgbClr val="FF0000"/>
                </a:solidFill>
              </a:rPr>
              <a:t>&gt;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2200" b="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/>
              <a:t>语法说明</a:t>
            </a:r>
            <a:endParaRPr lang="zh-CN" altLang="en-US" sz="2200" b="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200" b="0" dirty="0"/>
              <a:t>		</a:t>
            </a:r>
            <a:r>
              <a:rPr lang="zh-CN" altLang="en-US" sz="2200" b="0" dirty="0"/>
              <a:t>标签可嵌套但不可交叉</a:t>
            </a:r>
            <a:endParaRPr lang="zh-CN" altLang="en-US" sz="2200" b="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2200" b="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200" b="0" dirty="0"/>
              <a:t>         </a:t>
            </a:r>
            <a:r>
              <a:rPr lang="en-US" altLang="zh-CN" sz="1800" b="0" dirty="0">
                <a:solidFill>
                  <a:srgbClr val="FF0000"/>
                </a:solidFill>
              </a:rPr>
              <a:t>&lt;h3&gt;&lt;i&gt;</a:t>
            </a:r>
            <a:r>
              <a:rPr lang="zh-CN" altLang="en-US" sz="1800" b="0" dirty="0">
                <a:solidFill>
                  <a:srgbClr val="FF0000"/>
                </a:solidFill>
              </a:rPr>
              <a:t>这是错误的交叉嵌套的代码</a:t>
            </a:r>
            <a:r>
              <a:rPr lang="en-US" altLang="zh-CN" sz="1800" b="0" dirty="0">
                <a:solidFill>
                  <a:srgbClr val="FF0000"/>
                </a:solidFill>
              </a:rPr>
              <a:t>&lt;/h3&gt;&lt;/i&gt;</a:t>
            </a:r>
            <a:r>
              <a:rPr lang="en-US" altLang="zh-CN" sz="2200" b="0" dirty="0"/>
              <a:t>   </a:t>
            </a:r>
            <a:r>
              <a:rPr lang="en-US" altLang="zh-CN" sz="2200" b="0" dirty="0">
                <a:solidFill>
                  <a:srgbClr val="CC0000"/>
                </a:solidFill>
                <a:ea typeface="华文琥珀" panose="02010800040101010101" pitchFamily="2" charset="-122"/>
              </a:rPr>
              <a:t>×</a:t>
            </a:r>
            <a:endParaRPr lang="en-US" altLang="zh-CN" sz="2200" b="0" dirty="0">
              <a:solidFill>
                <a:srgbClr val="CC0000"/>
              </a:solidFill>
              <a:ea typeface="华文琥珀" panose="02010800040101010101" pitchFamily="2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200" b="0" dirty="0"/>
              <a:t>         </a:t>
            </a:r>
            <a:r>
              <a:rPr lang="en-US" altLang="zh-CN" sz="1800" b="0" dirty="0">
                <a:solidFill>
                  <a:srgbClr val="FF0000"/>
                </a:solidFill>
              </a:rPr>
              <a:t>&lt;h3&gt;&lt;i&gt;</a:t>
            </a:r>
            <a:r>
              <a:rPr lang="zh-CN" altLang="en-US" sz="1800" b="0" dirty="0">
                <a:solidFill>
                  <a:srgbClr val="FF0000"/>
                </a:solidFill>
              </a:rPr>
              <a:t>这是正确嵌套不交叉的代码</a:t>
            </a:r>
            <a:r>
              <a:rPr lang="en-US" altLang="zh-CN" sz="1800" b="0" dirty="0">
                <a:solidFill>
                  <a:srgbClr val="FF0000"/>
                </a:solidFill>
              </a:rPr>
              <a:t>&lt;/i&gt;&lt;/h3&gt;   </a:t>
            </a:r>
            <a:r>
              <a:rPr lang="en-US" altLang="zh-CN" sz="2200" b="0" dirty="0">
                <a:solidFill>
                  <a:srgbClr val="00FF00"/>
                </a:solidFill>
                <a:ea typeface="华文琥珀" panose="02010800040101010101" pitchFamily="2" charset="-122"/>
              </a:rPr>
              <a:t>√</a:t>
            </a:r>
            <a:endParaRPr lang="en-US" altLang="zh-CN" sz="2200" b="0" dirty="0">
              <a:solidFill>
                <a:srgbClr val="00FF00"/>
              </a:solidFill>
              <a:ea typeface="华文琥珀" panose="020108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属性语法</a:t>
            </a:r>
            <a:endParaRPr lang="zh-CN" altLang="en-US" dirty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 b="0" dirty="0"/>
              <a:t>基本语法 </a:t>
            </a:r>
            <a:endParaRPr lang="zh-CN" altLang="en-US" sz="2200" b="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800" b="0" dirty="0"/>
              <a:t>   </a:t>
            </a:r>
            <a:r>
              <a:rPr lang="en-US" altLang="zh-CN" sz="1800" b="0" dirty="0"/>
              <a:t>&lt;</a:t>
            </a:r>
            <a:r>
              <a:rPr lang="zh-CN" altLang="en-US" sz="1800" b="0" dirty="0"/>
              <a:t>标记名称 属</a:t>
            </a:r>
            <a:r>
              <a:rPr lang="zh-CN" altLang="en-US" sz="1800" b="0" dirty="0" smtClean="0"/>
              <a:t>性</a:t>
            </a:r>
            <a:r>
              <a:rPr lang="en-US" altLang="zh-CN" sz="1800" b="0" dirty="0" smtClean="0"/>
              <a:t>1=“</a:t>
            </a:r>
            <a:r>
              <a:rPr lang="zh-CN" altLang="en-US" sz="1800" b="0" dirty="0" smtClean="0"/>
              <a:t>属</a:t>
            </a:r>
            <a:r>
              <a:rPr lang="zh-CN" altLang="en-US" sz="1800" b="0" dirty="0"/>
              <a:t>性</a:t>
            </a:r>
            <a:r>
              <a:rPr lang="zh-CN" altLang="en-US" sz="1800" b="0" dirty="0" smtClean="0"/>
              <a:t>值</a:t>
            </a:r>
            <a:r>
              <a:rPr lang="en-US" altLang="zh-CN" sz="1800" b="0" dirty="0" smtClean="0"/>
              <a:t>1” </a:t>
            </a:r>
            <a:r>
              <a:rPr lang="zh-CN" altLang="en-US" sz="1800" b="0" dirty="0"/>
              <a:t>属</a:t>
            </a:r>
            <a:r>
              <a:rPr lang="zh-CN" altLang="en-US" sz="1800" b="0" dirty="0" smtClean="0"/>
              <a:t>性</a:t>
            </a:r>
            <a:r>
              <a:rPr lang="en-US" altLang="zh-CN" sz="1800" b="0" dirty="0" smtClean="0"/>
              <a:t>2=“</a:t>
            </a:r>
            <a:r>
              <a:rPr lang="zh-CN" altLang="en-US" sz="1800" b="0" dirty="0" smtClean="0"/>
              <a:t>属</a:t>
            </a:r>
            <a:r>
              <a:rPr lang="zh-CN" altLang="en-US" sz="1800" b="0" dirty="0"/>
              <a:t>性</a:t>
            </a:r>
            <a:r>
              <a:rPr lang="zh-CN" altLang="en-US" sz="1800" b="0" dirty="0" smtClean="0"/>
              <a:t>值</a:t>
            </a:r>
            <a:r>
              <a:rPr lang="en-US" altLang="zh-CN" sz="1800" b="0" dirty="0" smtClean="0"/>
              <a:t>2” </a:t>
            </a:r>
            <a:r>
              <a:rPr lang="en-US" altLang="zh-CN" sz="1800" b="0" dirty="0"/>
              <a:t>… </a:t>
            </a:r>
            <a:r>
              <a:rPr lang="zh-CN" altLang="en-US" sz="1800" b="0" dirty="0"/>
              <a:t>属</a:t>
            </a:r>
            <a:r>
              <a:rPr lang="zh-CN" altLang="en-US" sz="1800" b="0" dirty="0" smtClean="0"/>
              <a:t>性</a:t>
            </a:r>
            <a:r>
              <a:rPr lang="en-US" altLang="zh-CN" sz="1800" b="0" dirty="0" smtClean="0"/>
              <a:t>n</a:t>
            </a:r>
            <a:r>
              <a:rPr lang="en-US" altLang="zh-CN" sz="1800" b="0" dirty="0"/>
              <a:t>="</a:t>
            </a:r>
            <a:r>
              <a:rPr lang="zh-CN" altLang="en-US" sz="1800" b="0" dirty="0"/>
              <a:t>属性值</a:t>
            </a:r>
            <a:r>
              <a:rPr lang="en-US" altLang="zh-CN" sz="1800" b="0" dirty="0"/>
              <a:t>n"&gt;</a:t>
            </a:r>
            <a:endParaRPr lang="en-US" altLang="zh-CN" sz="1800" b="0" dirty="0"/>
          </a:p>
          <a:p>
            <a:r>
              <a:rPr lang="zh-CN" altLang="en-US" sz="2200" b="0" dirty="0"/>
              <a:t>属性应在开始标记内定义，并且和标记名之间有一个空格。</a:t>
            </a:r>
            <a:endParaRPr lang="zh-CN" altLang="en-US" sz="2200" b="0" dirty="0"/>
          </a:p>
          <a:p>
            <a:pPr lvl="1"/>
            <a:r>
              <a:rPr lang="zh-CN" altLang="en-US" sz="1830" b="0" dirty="0"/>
              <a:t>例如，上例中</a:t>
            </a:r>
            <a:r>
              <a:rPr lang="en-US" altLang="zh-CN" sz="1830" b="0" dirty="0" err="1"/>
              <a:t>hr</a:t>
            </a:r>
            <a:r>
              <a:rPr lang="zh-CN" altLang="en-US" sz="1830" b="0" dirty="0"/>
              <a:t>标记中，</a:t>
            </a:r>
            <a:r>
              <a:rPr lang="en-US" altLang="zh-CN" sz="1830" b="0" dirty="0"/>
              <a:t>align</a:t>
            </a:r>
            <a:r>
              <a:rPr lang="zh-CN" altLang="en-US" sz="1830" b="0" dirty="0"/>
              <a:t>为属性，</a:t>
            </a:r>
            <a:r>
              <a:rPr lang="en-US" altLang="zh-CN" sz="1830" b="0" dirty="0"/>
              <a:t>center</a:t>
            </a:r>
            <a:r>
              <a:rPr lang="zh-CN" altLang="en-US" sz="1830" b="0" dirty="0"/>
              <a:t>为属性值，属性值可以直接书写，也可以使用单、双引号“”括起来（多用双引号，特别是属性值包含空格）。</a:t>
            </a:r>
            <a:endParaRPr lang="zh-CN" altLang="en-US" sz="1830" b="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200" dirty="0"/>
              <a:t>      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黑体" panose="02010609060101010101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latin typeface="Verdana" panose="020B0604030504040204" pitchFamily="34" charset="0"/>
                <a:ea typeface="黑体" panose="02010609060101010101" charset="-122"/>
              </a:rPr>
              <a:t>hr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黑体" panose="02010609060101010101" charset="-122"/>
              </a:rPr>
              <a:t> size="3" color="red" align="center"&gt;</a:t>
            </a:r>
            <a:endParaRPr lang="en-US" altLang="zh-CN" sz="2200" dirty="0">
              <a:solidFill>
                <a:srgbClr val="FF0000"/>
              </a:solidFill>
              <a:latin typeface="Verdana" panose="020B0604030504040204" pitchFamily="34" charset="0"/>
              <a:ea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常用的全局属性</a:t>
            </a:r>
            <a:r>
              <a:rPr lang="en-US" altLang="zh-CN"/>
              <a:t>(H5)</a:t>
            </a:r>
            <a:endParaRPr lang="en-US" altLang="zh-CN"/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00837" y="1639578"/>
          <a:ext cx="8140065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005"/>
                <a:gridCol w="1272540"/>
                <a:gridCol w="543052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属性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说明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class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一个元素可以有多个类，空格隔开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id</a:t>
                      </a:r>
                      <a:r>
                        <a:rPr lang="zh-CN" altLang="en-US"/>
                        <a:t>名不能包含空格，在一份文档中需唯一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style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行内样式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title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提示文本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区别于</a:t>
                      </a:r>
                      <a:r>
                        <a:rPr lang="en-US" altLang="zh-CN"/>
                        <a:t>title</a:t>
                      </a:r>
                      <a:r>
                        <a:rPr lang="zh-CN" altLang="en-US"/>
                        <a:t>标签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dir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ltr/rtl </a:t>
                      </a:r>
                      <a:r>
                        <a:rPr lang="zh-CN" altLang="en-US"/>
                        <a:t>文本方向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lang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语言代码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ISO</a:t>
                      </a:r>
                      <a:r>
                        <a:rPr lang="zh-CN" altLang="en-US"/>
                        <a:t>的语言代码，中文是</a:t>
                      </a:r>
                      <a:r>
                        <a:rPr lang="en-US" altLang="zh-CN"/>
                        <a:t>“zh”</a:t>
                      </a:r>
                      <a:r>
                        <a:rPr lang="zh-CN" altLang="en-US"/>
                        <a:t>，英文是</a:t>
                      </a:r>
                      <a:r>
                        <a:rPr lang="en-US" altLang="zh-CN"/>
                        <a:t>”</a:t>
                      </a:r>
                      <a:r>
                        <a:rPr lang="en-US" altLang="zh-CN"/>
                        <a:t>en”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contenteditable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true/false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draggable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true/false/auto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是使用浏览器默认行为，链接和图像默认可拖拽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属性</a:t>
            </a:r>
            <a:r>
              <a:rPr lang="zh-CN" altLang="en-US" dirty="0" smtClean="0"/>
              <a:t>语法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练习</a:t>
            </a:r>
            <a:endParaRPr lang="zh-CN" altLang="en-US" dirty="0" smtClean="0"/>
          </a:p>
        </p:txBody>
      </p:sp>
      <p:sp>
        <p:nvSpPr>
          <p:cNvPr id="122886" name="Rectangle 6"/>
          <p:cNvSpPr>
            <a:spLocks noGrp="1" noChangeArrowheads="1"/>
          </p:cNvSpPr>
          <p:nvPr>
            <p:ph idx="1"/>
          </p:nvPr>
        </p:nvSpPr>
        <p:spPr>
          <a:xfrm>
            <a:off x="357505" y="3326765"/>
            <a:ext cx="8305800" cy="2590800"/>
          </a:xfrm>
        </p:spPr>
        <p:txBody>
          <a:bodyPr>
            <a:normAutofit fontScale="80000"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&lt;html&gt;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&lt;head&gt;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&lt;title&gt;</a:t>
            </a:r>
            <a:r>
              <a:rPr lang="zh-CN" altLang="en-US" sz="1400" dirty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标记语法及属性语法应用 </a:t>
            </a:r>
            <a:r>
              <a:rPr lang="en-US" altLang="zh-C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&lt;/title&gt;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&lt;/head&gt; 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&lt;body background="" text="red"&gt;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&lt;h2 align="center"&gt;</a:t>
            </a:r>
            <a:r>
              <a:rPr lang="zh-CN" altLang="en-US" sz="1400" b="0" dirty="0" smtClean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居中</a:t>
            </a:r>
            <a:r>
              <a:rPr lang="en-US" altLang="zh-CN" sz="1400" b="0" dirty="0" smtClean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2</a:t>
            </a:r>
            <a:r>
              <a:rPr lang="zh-CN" altLang="en-US" sz="1400" b="0" dirty="0" smtClean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号</a:t>
            </a:r>
            <a:r>
              <a:rPr lang="zh-CN" sz="1400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标题，简陋的页面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&lt;/h2&gt;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&lt;hr size="2" color="#6600ff" width="100%"/&gt;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&lt;p align="left"&gt;&amp;</a:t>
            </a:r>
            <a:r>
              <a:rPr lang="en-US" altLang="zh-CN" sz="14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nbsp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;&amp;</a:t>
            </a:r>
            <a:r>
              <a:rPr lang="en-US" altLang="zh-CN" sz="14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nbsp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sz="1400" b="0" smtClean="0">
                <a:latin typeface="Verdana" panose="020B0604030504040204" pitchFamily="34" charset="0"/>
                <a:cs typeface="Verdana" panose="020B0604030504040204" pitchFamily="34" charset="0"/>
              </a:rPr>
              <a:t>深圳大学计算机与软件学院成立于2008年底，其前身是1983年深圳大学建校时创建的电子工程系计算机教研室和2006年成立的深圳大学软件学院。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&lt;p align="right"&gt;&amp;</a:t>
            </a:r>
            <a:r>
              <a:rPr lang="en-US" altLang="zh-CN" sz="14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nbsp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;&amp;</a:t>
            </a:r>
            <a:r>
              <a:rPr lang="en-US" altLang="zh-CN" sz="14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nbsp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;&amp;</a:t>
            </a:r>
            <a:r>
              <a:rPr lang="en-US" altLang="zh-CN" sz="14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nbsp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;&amp;</a:t>
            </a:r>
            <a:r>
              <a:rPr lang="en-US" altLang="zh-CN" sz="14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nbsp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en-US" sz="1400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2019</a:t>
            </a:r>
            <a:r>
              <a:rPr lang="zh-CN" altLang="en-US" sz="1400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年</a:t>
            </a:r>
            <a:r>
              <a:rPr lang="en-US" altLang="zh-CN" sz="1400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9</a:t>
            </a:r>
            <a:r>
              <a:rPr lang="zh-CN" altLang="en-US" sz="1400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月</a:t>
            </a:r>
            <a:r>
              <a:rPr lang="en-US" altLang="zh-CN" sz="1400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9</a:t>
            </a:r>
            <a:r>
              <a:rPr lang="zh-CN" altLang="en-US" sz="1400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日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&lt;/p&gt;	 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&lt;/body&gt;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&lt;/html&gt;</a:t>
            </a:r>
            <a:endParaRPr lang="zh-CN" altLang="zh-CN" sz="1400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5825" y="4587240"/>
            <a:ext cx="43434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1014095"/>
            <a:ext cx="7981950" cy="2419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8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8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8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8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28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28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28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28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28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28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28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28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28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28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6" grpId="0" build="p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注释</a:t>
            </a:r>
            <a:endParaRPr lang="zh-CN" altLang="en-US" dirty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200" dirty="0">
                <a:sym typeface="+mn-ea"/>
              </a:rPr>
              <a:t>2</a:t>
            </a:r>
            <a:r>
              <a:rPr lang="zh-CN" altLang="en-US" sz="2200" dirty="0">
                <a:sym typeface="+mn-ea"/>
              </a:rPr>
              <a:t>种</a:t>
            </a:r>
            <a:r>
              <a:rPr lang="zh-CN" altLang="en-US" sz="2200" b="0" dirty="0"/>
              <a:t>注释方法：</a:t>
            </a:r>
            <a:endParaRPr lang="zh-CN" altLang="en-US" sz="2200" b="0" dirty="0"/>
          </a:p>
          <a:p>
            <a:pPr marL="358775" indent="9207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>
                <a:solidFill>
                  <a:srgbClr val="FF0000"/>
                </a:solidFill>
              </a:rPr>
              <a:t>&lt;!-- </a:t>
            </a:r>
            <a:r>
              <a:rPr lang="zh-CN" altLang="en-US" sz="2200" b="0" dirty="0">
                <a:solidFill>
                  <a:srgbClr val="FF0000"/>
                </a:solidFill>
              </a:rPr>
              <a:t>注释信息 </a:t>
            </a:r>
            <a:r>
              <a:rPr lang="en-US" altLang="zh-CN" sz="2200" b="0" dirty="0">
                <a:solidFill>
                  <a:srgbClr val="FF0000"/>
                </a:solidFill>
              </a:rPr>
              <a:t>--&gt;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 marL="815975" lvl="1" indent="92075">
              <a:spcBef>
                <a:spcPts val="0"/>
              </a:spcBef>
              <a:spcAft>
                <a:spcPts val="0"/>
              </a:spcAft>
            </a:pPr>
            <a:r>
              <a:rPr lang="en-US" altLang="zh-CN" sz="1825" dirty="0">
                <a:solidFill>
                  <a:srgbClr val="FF0000"/>
                </a:solidFill>
                <a:sym typeface="+mn-ea"/>
              </a:rPr>
              <a:t>&lt;!-- </a:t>
            </a:r>
            <a:r>
              <a:rPr lang="zh-CN" altLang="en-US" sz="1825" dirty="0">
                <a:solidFill>
                  <a:srgbClr val="FF0000"/>
                </a:solidFill>
                <a:sym typeface="+mn-ea"/>
              </a:rPr>
              <a:t>后面的内容都是注释了，可以是一个段落  </a:t>
            </a:r>
            <a:r>
              <a:rPr lang="en-US" altLang="zh-CN" sz="1825" dirty="0">
                <a:solidFill>
                  <a:srgbClr val="FF0000"/>
                </a:solidFill>
                <a:sym typeface="+mn-ea"/>
              </a:rPr>
              <a:t>--&gt;</a:t>
            </a:r>
            <a:endParaRPr lang="en-US" altLang="zh-CN" sz="1825" dirty="0" smtClean="0"/>
          </a:p>
          <a:p>
            <a:pPr marL="815975" lvl="1" indent="92075">
              <a:spcBef>
                <a:spcPts val="0"/>
              </a:spcBef>
              <a:spcAft>
                <a:spcPts val="0"/>
              </a:spcAft>
            </a:pPr>
            <a:endParaRPr lang="en-US" altLang="zh-CN" sz="1830" b="0" dirty="0">
              <a:solidFill>
                <a:srgbClr val="FF0000"/>
              </a:solidFill>
            </a:endParaRPr>
          </a:p>
          <a:p>
            <a:pPr marL="815975" lvl="1" indent="92075">
              <a:spcBef>
                <a:spcPts val="0"/>
              </a:spcBef>
              <a:spcAft>
                <a:spcPts val="0"/>
              </a:spcAft>
            </a:pPr>
            <a:endParaRPr lang="en-US" altLang="zh-CN" sz="1830" b="0" dirty="0">
              <a:solidFill>
                <a:srgbClr val="FF0000"/>
              </a:solidFill>
            </a:endParaRPr>
          </a:p>
          <a:p>
            <a:pPr marL="358775" indent="9207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>
                <a:solidFill>
                  <a:srgbClr val="FF0000"/>
                </a:solidFill>
              </a:rPr>
              <a:t>&lt;comment&gt;</a:t>
            </a:r>
            <a:r>
              <a:rPr lang="zh-CN" altLang="en-US" sz="2200" b="0" dirty="0">
                <a:solidFill>
                  <a:srgbClr val="FF0000"/>
                </a:solidFill>
              </a:rPr>
              <a:t>注释信息</a:t>
            </a:r>
            <a:r>
              <a:rPr lang="en-US" altLang="zh-CN" sz="2200" b="0" dirty="0">
                <a:solidFill>
                  <a:srgbClr val="FF0000"/>
                </a:solidFill>
              </a:rPr>
              <a:t>&lt;/comment&gt;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 smtClean="0">
                <a:sym typeface="+mn-ea"/>
              </a:rPr>
              <a:t>	</a:t>
            </a:r>
            <a:r>
              <a:rPr lang="zh-CN" altLang="en-US" sz="2200" dirty="0" smtClean="0">
                <a:sym typeface="+mn-ea"/>
              </a:rPr>
              <a:t>在高版本的浏览器中，</a:t>
            </a:r>
            <a:r>
              <a:rPr lang="en-US" altLang="zh-CN" sz="2200" dirty="0" smtClean="0">
                <a:sym typeface="+mn-ea"/>
              </a:rPr>
              <a:t>&lt;commnet&gt;</a:t>
            </a:r>
            <a:r>
              <a:rPr lang="zh-CN" altLang="en-US" sz="2200" dirty="0" smtClean="0">
                <a:sym typeface="+mn-ea"/>
              </a:rPr>
              <a:t>均显示在页面上</a:t>
            </a:r>
            <a:endParaRPr lang="zh-CN" altLang="en-US" sz="22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b="25491"/>
          <a:stretch>
            <a:fillRect/>
          </a:stretch>
        </p:blipFill>
        <p:spPr>
          <a:xfrm>
            <a:off x="795655" y="2548255"/>
            <a:ext cx="7552055" cy="3578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1074" name="Rectangle 2"/>
          <p:cNvSpPr>
            <a:spLocks noGrp="1" noChangeArrowheads="1"/>
          </p:cNvSpPr>
          <p:nvPr>
            <p:ph type="ctrTitle" idx="14"/>
          </p:nvPr>
        </p:nvSpPr>
        <p:spPr>
          <a:xfrm>
            <a:off x="1662351" y="1397331"/>
            <a:ext cx="5819299" cy="115096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基础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3"/>
          </p:nvPr>
        </p:nvSpPr>
        <p:spPr>
          <a:xfrm>
            <a:off x="4053204" y="2548381"/>
            <a:ext cx="1037320" cy="474726"/>
          </a:xfrm>
        </p:spPr>
        <p:txBody>
          <a:bodyPr/>
          <a:p>
            <a:r>
              <a:rPr lang="zh-CN" altLang="en-US" sz="1600"/>
              <a:t>结构</a:t>
            </a:r>
            <a:endParaRPr lang="zh-CN" altLang="en-US" sz="16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</a:t>
            </a:r>
            <a:r>
              <a:rPr lang="en-US" altLang="zh-CN" dirty="0"/>
              <a:t>HTML</a:t>
            </a:r>
            <a:r>
              <a:rPr lang="zh-CN" altLang="en-US" dirty="0"/>
              <a:t>文档编写规范</a:t>
            </a:r>
            <a:endParaRPr lang="zh-CN" alt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1.</a:t>
            </a:r>
            <a:r>
              <a:rPr lang="zh-CN" altLang="en-US" sz="2200" b="0" dirty="0"/>
              <a:t>所有标记均以“</a:t>
            </a:r>
            <a:r>
              <a:rPr lang="en-US" altLang="zh-CN" sz="2200" b="0" dirty="0"/>
              <a:t>&lt;”</a:t>
            </a:r>
            <a:r>
              <a:rPr lang="zh-CN" altLang="en-US" sz="2200" b="0" dirty="0"/>
              <a:t>开始、以“</a:t>
            </a:r>
            <a:r>
              <a:rPr lang="en-US" altLang="zh-CN" sz="2200" b="0" dirty="0"/>
              <a:t>&gt;”</a:t>
            </a:r>
            <a:r>
              <a:rPr lang="zh-CN" altLang="en-US" sz="2200" b="0" dirty="0"/>
              <a:t>结束。 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2.</a:t>
            </a:r>
            <a:r>
              <a:rPr lang="zh-CN" altLang="en-US" sz="2200" b="0" dirty="0" smtClean="0"/>
              <a:t>单个标记</a:t>
            </a:r>
            <a:r>
              <a:rPr lang="zh-CN" altLang="en-US" sz="2200" b="0" dirty="0"/>
              <a:t>在右尖括号前加斜杠</a:t>
            </a:r>
            <a:r>
              <a:rPr lang="en-US" altLang="zh-CN" sz="2200" b="0" dirty="0"/>
              <a:t>/”</a:t>
            </a:r>
            <a:r>
              <a:rPr lang="zh-CN" altLang="en-US" sz="2200" b="0" dirty="0"/>
              <a:t>，如</a:t>
            </a:r>
            <a:r>
              <a:rPr lang="en-US" altLang="zh-CN" sz="2200" b="0" dirty="0"/>
              <a:t>&lt;br/&gt;</a:t>
            </a:r>
            <a:r>
              <a:rPr lang="zh-CN" altLang="en-US" sz="2200" b="0" dirty="0" smtClean="0"/>
              <a:t>，成对标记确保</a:t>
            </a:r>
            <a:r>
              <a:rPr lang="zh-CN" altLang="en-US" sz="2200" b="0" dirty="0"/>
              <a:t>同时具有起始标记和结束标记。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3.</a:t>
            </a:r>
            <a:r>
              <a:rPr lang="zh-CN" altLang="en-US" sz="2200" b="0" dirty="0"/>
              <a:t>标记可以嵌套，但不能交叉。 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4.HTML</a:t>
            </a:r>
            <a:r>
              <a:rPr lang="zh-CN" altLang="en-US" sz="2200" b="0" dirty="0"/>
              <a:t>代码不区分大小写，但建议使用小写标记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5. </a:t>
            </a:r>
            <a:r>
              <a:rPr lang="zh-CN" altLang="en-US" sz="2200" b="0" dirty="0"/>
              <a:t>一行中一般不包括多个标记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6.</a:t>
            </a:r>
            <a:r>
              <a:rPr lang="zh-CN" altLang="en-US" sz="2200" b="0" dirty="0"/>
              <a:t>标记属性值建议用双引号标注起来 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7.</a:t>
            </a:r>
            <a:r>
              <a:rPr lang="zh-CN" altLang="en-US" sz="2200" b="0" dirty="0"/>
              <a:t>左尖括号与标记名或与斜杠“</a:t>
            </a:r>
            <a:r>
              <a:rPr lang="en-US" altLang="zh-CN" sz="2200" b="0" dirty="0"/>
              <a:t>/”</a:t>
            </a:r>
            <a:r>
              <a:rPr lang="zh-CN" altLang="en-US" sz="2200" b="0" dirty="0"/>
              <a:t>之间不能留有多余空格。 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8.</a:t>
            </a:r>
            <a:r>
              <a:rPr lang="zh-CN" altLang="en-US" sz="2200" b="0" dirty="0"/>
              <a:t>采用锯齿结构，形成良好的</a:t>
            </a:r>
            <a:r>
              <a:rPr lang="zh-CN" altLang="en-US" sz="2200" dirty="0">
                <a:sym typeface="+mn-ea"/>
              </a:rPr>
              <a:t>缩进风格</a:t>
            </a:r>
            <a:endParaRPr lang="en-US" altLang="zh-CN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文档编写规范（续）</a:t>
            </a:r>
            <a:endParaRPr lang="zh-CN" altLang="en-US" dirty="0"/>
          </a:p>
        </p:txBody>
      </p:sp>
      <p:sp>
        <p:nvSpPr>
          <p:cNvPr id="12493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7937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HTML</a:t>
            </a:r>
            <a:r>
              <a:rPr lang="zh-CN" altLang="en-US" sz="2200" b="0" dirty="0" smtClean="0"/>
              <a:t>文档命名</a:t>
            </a:r>
            <a:r>
              <a:rPr lang="zh-CN" altLang="en-US" sz="2200" b="0" dirty="0"/>
              <a:t>规则</a:t>
            </a:r>
            <a:endParaRPr lang="zh-CN" altLang="en-US" sz="2200" b="0" dirty="0"/>
          </a:p>
          <a:p>
            <a:pPr marL="536575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1.</a:t>
            </a:r>
            <a:r>
              <a:rPr lang="zh-CN" altLang="en-US" sz="2200" b="0" dirty="0" smtClean="0"/>
              <a:t>文档的</a:t>
            </a:r>
            <a:r>
              <a:rPr lang="zh-CN" altLang="en-US" sz="2200" b="0" dirty="0"/>
              <a:t>扩展名为</a:t>
            </a:r>
            <a:r>
              <a:rPr lang="en-US" altLang="zh-CN" sz="2200" b="0" dirty="0"/>
              <a:t>html</a:t>
            </a:r>
            <a:r>
              <a:rPr lang="zh-CN" altLang="en-US" sz="2200" b="0" dirty="0"/>
              <a:t>或。</a:t>
            </a:r>
            <a:endParaRPr lang="zh-CN" altLang="en-US" sz="2200" b="0" dirty="0"/>
          </a:p>
          <a:p>
            <a:pPr marL="536575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2.</a:t>
            </a:r>
            <a:r>
              <a:rPr lang="zh-CN" altLang="en-US" sz="2200" b="0" dirty="0"/>
              <a:t>文档名中只由英文字母、数字或下划线组成。</a:t>
            </a:r>
            <a:endParaRPr lang="zh-CN" altLang="en-US" sz="2200" b="0" dirty="0"/>
          </a:p>
          <a:p>
            <a:pPr marL="536575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3.</a:t>
            </a:r>
            <a:r>
              <a:rPr lang="zh-CN" altLang="en-US" sz="2200" b="0" dirty="0"/>
              <a:t>文档名中不包含特殊符号，如空格、</a:t>
            </a:r>
            <a:r>
              <a:rPr lang="en-US" altLang="zh-CN" sz="2200" b="0" dirty="0"/>
              <a:t>$</a:t>
            </a:r>
            <a:r>
              <a:rPr lang="zh-CN" altLang="en-US" sz="2200" b="0" dirty="0"/>
              <a:t>、</a:t>
            </a:r>
            <a:r>
              <a:rPr lang="en-US" altLang="zh-CN" sz="2200" b="0" dirty="0"/>
              <a:t>&amp;</a:t>
            </a:r>
            <a:r>
              <a:rPr lang="zh-CN" altLang="en-US" sz="2200" b="0" dirty="0"/>
              <a:t>等。</a:t>
            </a:r>
            <a:endParaRPr lang="zh-CN" altLang="en-US" sz="2200" b="0" dirty="0"/>
          </a:p>
          <a:p>
            <a:pPr marL="536575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4.</a:t>
            </a:r>
            <a:r>
              <a:rPr lang="zh-CN" altLang="en-US" sz="2200" b="0" dirty="0"/>
              <a:t>文档名区分大小</a:t>
            </a:r>
            <a:r>
              <a:rPr lang="zh-CN" altLang="en-US" sz="2200" b="0" dirty="0" smtClean="0"/>
              <a:t>写。</a:t>
            </a:r>
            <a:endParaRPr lang="zh-CN" altLang="en-US" sz="2200" b="0" dirty="0"/>
          </a:p>
          <a:p>
            <a:pPr marL="536575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 smtClean="0"/>
              <a:t>5.Web</a:t>
            </a:r>
            <a:r>
              <a:rPr lang="zh-CN" altLang="en-US" sz="2200" b="0" dirty="0" smtClean="0"/>
              <a:t>服务器应用默认主页一般</a:t>
            </a:r>
            <a:r>
              <a:rPr lang="zh-CN" altLang="en-US" sz="2200" b="0" dirty="0"/>
              <a:t>是</a:t>
            </a:r>
            <a:r>
              <a:rPr lang="en-US" altLang="zh-CN" sz="2200" b="0" dirty="0"/>
              <a:t>index.html</a:t>
            </a:r>
            <a:r>
              <a:rPr lang="zh-CN" altLang="en-US" sz="2200" b="0" dirty="0"/>
              <a:t>或</a:t>
            </a:r>
            <a:r>
              <a:rPr lang="en-US" altLang="zh-CN" sz="2200" b="0" dirty="0"/>
              <a:t>default.html</a:t>
            </a:r>
            <a:r>
              <a:rPr lang="zh-CN" altLang="en-US" sz="2200" b="0" dirty="0"/>
              <a:t>。</a:t>
            </a:r>
            <a:endParaRPr lang="zh-CN" altLang="en-US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文档类型</a:t>
            </a:r>
            <a:endParaRPr lang="zh-CN" altLang="en-US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200" b="0" dirty="0"/>
              <a:t> &lt;!DOCTYPE&gt;</a:t>
            </a:r>
            <a:r>
              <a:rPr lang="zh-CN" altLang="en-US" sz="2200" b="0" dirty="0"/>
              <a:t>标记</a:t>
            </a:r>
            <a:endParaRPr lang="zh-CN" altLang="en-US" sz="2200" b="0" dirty="0"/>
          </a:p>
          <a:p>
            <a:pPr marL="363855" indent="-276225"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/>
              <a:t>基本语法</a:t>
            </a:r>
            <a:endParaRPr lang="zh-CN" altLang="en-US" sz="2200" b="0" dirty="0"/>
          </a:p>
          <a:p>
            <a:pPr marL="363855" indent="-276225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b="0" dirty="0"/>
              <a:t>          </a:t>
            </a:r>
            <a:r>
              <a:rPr lang="en-US" altLang="zh-CN" sz="1800" b="0" dirty="0">
                <a:solidFill>
                  <a:srgbClr val="FF0000"/>
                </a:solidFill>
              </a:rPr>
              <a:t>&lt;!DOCTYPE element-name DTD-type DTD-name DTD-</a:t>
            </a:r>
            <a:r>
              <a:rPr lang="en-US" altLang="zh-CN" sz="1800" b="0" dirty="0" err="1">
                <a:solidFill>
                  <a:srgbClr val="FF0000"/>
                </a:solidFill>
              </a:rPr>
              <a:t>url</a:t>
            </a:r>
            <a:r>
              <a:rPr lang="en-US" altLang="zh-CN" sz="1800" b="0" dirty="0">
                <a:solidFill>
                  <a:srgbClr val="FF0000"/>
                </a:solidFill>
              </a:rPr>
              <a:t>&gt;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 marL="363855" indent="-276225"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/>
              <a:t>语法说明</a:t>
            </a:r>
            <a:endParaRPr lang="zh-CN" altLang="en-US" sz="2200" b="0" dirty="0"/>
          </a:p>
          <a:p>
            <a:pPr marL="363855" indent="-276225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b="0" dirty="0"/>
              <a:t>    </a:t>
            </a:r>
            <a:r>
              <a:rPr lang="en-US" altLang="zh-CN" sz="2200" b="0" dirty="0"/>
              <a:t>&lt;!DOCTYPE &gt;</a:t>
            </a:r>
            <a:r>
              <a:rPr lang="zh-CN" altLang="en-US" sz="2200" dirty="0">
                <a:sym typeface="+mn-ea"/>
              </a:rPr>
              <a:t>关键字</a:t>
            </a:r>
            <a:r>
              <a:rPr lang="zh-CN" altLang="en-US" sz="2200" b="0" dirty="0"/>
              <a:t>表示开始声明</a:t>
            </a:r>
            <a:r>
              <a:rPr lang="en-US" altLang="zh-CN" sz="2200" b="0" dirty="0"/>
              <a:t>DTD</a:t>
            </a:r>
            <a:r>
              <a:rPr lang="zh-CN" altLang="en-US" sz="2200" b="0" dirty="0"/>
              <a:t>（</a:t>
            </a:r>
            <a:r>
              <a:rPr lang="en-US" altLang="zh-CN" sz="2200" b="0" dirty="0"/>
              <a:t>Document Type Definition</a:t>
            </a:r>
            <a:r>
              <a:rPr lang="zh-CN" altLang="en-US" sz="2200" b="0" dirty="0"/>
              <a:t>文档类型定义）</a:t>
            </a:r>
            <a:endParaRPr lang="zh-CN" altLang="en-US" sz="2200" b="0" dirty="0"/>
          </a:p>
          <a:p>
            <a:pPr marL="363855" indent="-27622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    element-name</a:t>
            </a:r>
            <a:r>
              <a:rPr lang="zh-CN" altLang="en-US" sz="2200" b="0" dirty="0"/>
              <a:t>指定该</a:t>
            </a:r>
            <a:r>
              <a:rPr lang="en-US" altLang="zh-CN" sz="2200" b="0" dirty="0"/>
              <a:t>DTD</a:t>
            </a:r>
            <a:r>
              <a:rPr lang="zh-CN" altLang="en-US" sz="2200" b="0" dirty="0"/>
              <a:t>的根元素名称</a:t>
            </a:r>
            <a:r>
              <a:rPr lang="zh-CN" altLang="en-US" sz="2200" b="0" dirty="0" smtClean="0"/>
              <a:t>。</a:t>
            </a:r>
            <a:endParaRPr lang="zh-CN" altLang="en-US" sz="2200" b="0" dirty="0" smtClean="0"/>
          </a:p>
          <a:p>
            <a:pPr marL="363855" indent="-276225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b="0" dirty="0" smtClean="0"/>
              <a:t>    </a:t>
            </a:r>
            <a:r>
              <a:rPr lang="en-US" altLang="zh-CN" sz="2200" b="0" dirty="0" smtClean="0"/>
              <a:t>DTD-type</a:t>
            </a:r>
            <a:r>
              <a:rPr lang="zh-CN" altLang="en-US" sz="2200" b="0" dirty="0"/>
              <a:t>指定该</a:t>
            </a:r>
            <a:r>
              <a:rPr lang="en-US" altLang="zh-CN" sz="2200" b="0" dirty="0"/>
              <a:t>DTD</a:t>
            </a:r>
            <a:r>
              <a:rPr lang="zh-CN" altLang="en-US" sz="2200" b="0" dirty="0"/>
              <a:t>是属于标准公用（</a:t>
            </a:r>
            <a:r>
              <a:rPr lang="en-US" altLang="zh-CN" sz="2200" b="0" dirty="0"/>
              <a:t>PUBLIC</a:t>
            </a:r>
            <a:r>
              <a:rPr lang="zh-CN" altLang="en-US" sz="2200" b="0" dirty="0"/>
              <a:t>）的还是私人制定（</a:t>
            </a:r>
            <a:r>
              <a:rPr lang="en-US" altLang="zh-CN" sz="2200" b="0" dirty="0"/>
              <a:t>SYSTEM</a:t>
            </a:r>
            <a:r>
              <a:rPr lang="zh-CN" altLang="en-US" sz="2200" b="0" dirty="0"/>
              <a:t>）</a:t>
            </a:r>
            <a:r>
              <a:rPr lang="zh-CN" altLang="en-US" sz="2200" b="0" dirty="0"/>
              <a:t>的</a:t>
            </a:r>
            <a:r>
              <a:rPr lang="zh-CN" altLang="en-US" sz="2200" b="0" dirty="0" smtClean="0"/>
              <a:t>。</a:t>
            </a:r>
            <a:endParaRPr lang="zh-CN" altLang="en-US" sz="2200" b="0" dirty="0" smtClean="0"/>
          </a:p>
          <a:p>
            <a:pPr marL="363855" indent="-276225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b="0" dirty="0" smtClean="0"/>
              <a:t>    </a:t>
            </a:r>
            <a:r>
              <a:rPr lang="en-US" altLang="zh-CN" sz="2200" b="0" dirty="0" smtClean="0"/>
              <a:t>DTD-name</a:t>
            </a:r>
            <a:r>
              <a:rPr lang="zh-CN" altLang="en-US" sz="2200" b="0" dirty="0"/>
              <a:t>指定该</a:t>
            </a:r>
            <a:r>
              <a:rPr lang="en-US" altLang="zh-CN" sz="2200" b="0" dirty="0"/>
              <a:t>DTD</a:t>
            </a:r>
            <a:r>
              <a:rPr lang="zh-CN" altLang="en-US" sz="2200" b="0" dirty="0"/>
              <a:t>的文件名称</a:t>
            </a:r>
            <a:r>
              <a:rPr lang="zh-CN" altLang="en-US" sz="2200" b="0" dirty="0" smtClean="0"/>
              <a:t>。</a:t>
            </a:r>
            <a:endParaRPr lang="zh-CN" altLang="en-US" sz="2200" b="0" dirty="0" smtClean="0"/>
          </a:p>
          <a:p>
            <a:pPr marL="363855" indent="-276225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b="0" dirty="0" smtClean="0"/>
              <a:t>    </a:t>
            </a:r>
            <a:r>
              <a:rPr lang="en-US" altLang="zh-CN" sz="2200" b="0" dirty="0" smtClean="0"/>
              <a:t>DTD-</a:t>
            </a:r>
            <a:r>
              <a:rPr lang="en-US" altLang="zh-CN" sz="2200" b="0" dirty="0" err="1" smtClean="0"/>
              <a:t>url</a:t>
            </a:r>
            <a:r>
              <a:rPr lang="zh-CN" altLang="en-US" sz="2200" b="0" dirty="0"/>
              <a:t>指定该</a:t>
            </a:r>
            <a:r>
              <a:rPr lang="en-US" altLang="zh-CN" sz="2200" b="0" dirty="0"/>
              <a:t>DTD</a:t>
            </a:r>
            <a:r>
              <a:rPr lang="zh-CN" altLang="en-US" sz="2200" b="0" dirty="0"/>
              <a:t>文件所在的</a:t>
            </a:r>
            <a:r>
              <a:rPr lang="en-US" altLang="zh-CN" sz="2200" b="0" dirty="0"/>
              <a:t>URL</a:t>
            </a:r>
            <a:r>
              <a:rPr lang="zh-CN" altLang="en-US" sz="2200" b="0" dirty="0"/>
              <a:t>地址</a:t>
            </a:r>
            <a:r>
              <a:rPr lang="zh-CN" altLang="en-US" sz="2200" b="0" dirty="0" smtClean="0"/>
              <a:t>。</a:t>
            </a:r>
            <a:endParaRPr lang="zh-CN" altLang="en-US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DTD</a:t>
            </a:r>
            <a:r>
              <a:rPr lang="zh-CN" altLang="en-US" dirty="0"/>
              <a:t>类型</a:t>
            </a:r>
            <a:endParaRPr lang="zh-CN" altLang="en-US" dirty="0"/>
          </a:p>
        </p:txBody>
      </p:sp>
      <p:sp>
        <p:nvSpPr>
          <p:cNvPr id="12595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/>
              <a:t>      </a:t>
            </a:r>
            <a:r>
              <a:rPr lang="en-US" altLang="zh-CN" sz="2200" b="0" dirty="0" smtClean="0"/>
              <a:t>HTML </a:t>
            </a:r>
            <a:r>
              <a:rPr lang="en-US" altLang="zh-CN" sz="2200" b="0" dirty="0"/>
              <a:t>4.01 </a:t>
            </a:r>
            <a:r>
              <a:rPr lang="zh-CN" altLang="en-US" sz="2200" b="0" dirty="0"/>
              <a:t>规定了三种</a:t>
            </a:r>
            <a:r>
              <a:rPr lang="en-US" altLang="zh-CN" sz="2200" b="0" dirty="0"/>
              <a:t>DTD</a:t>
            </a:r>
            <a:r>
              <a:rPr lang="zh-CN" altLang="en-US" sz="2200" b="0" dirty="0"/>
              <a:t>类型：严格</a:t>
            </a:r>
            <a:r>
              <a:rPr lang="en-US" altLang="zh-CN" sz="2200" b="0" dirty="0"/>
              <a:t>Strict</a:t>
            </a:r>
            <a:r>
              <a:rPr lang="zh-CN" altLang="en-US" sz="2200" b="0" dirty="0"/>
              <a:t>、过渡</a:t>
            </a:r>
            <a:r>
              <a:rPr lang="en-US" altLang="zh-CN" sz="2200" b="0" dirty="0"/>
              <a:t>Transitional</a:t>
            </a:r>
            <a:r>
              <a:rPr lang="zh-CN" altLang="en-US" sz="2200" b="0" dirty="0"/>
              <a:t>、松散</a:t>
            </a:r>
            <a:r>
              <a:rPr lang="en-US" altLang="zh-CN" sz="2200" b="0" dirty="0"/>
              <a:t>Loose</a:t>
            </a:r>
            <a:r>
              <a:rPr lang="zh-CN" altLang="en-US" sz="2200" b="0" dirty="0"/>
              <a:t>以及框架</a:t>
            </a:r>
            <a:r>
              <a:rPr lang="en-US" altLang="zh-CN" sz="2200" b="0" dirty="0"/>
              <a:t>Frameset</a:t>
            </a:r>
            <a:r>
              <a:rPr lang="zh-CN" altLang="en-US" sz="2200" b="0" dirty="0"/>
              <a:t>。</a:t>
            </a:r>
            <a:endParaRPr lang="zh-CN" altLang="en-US" sz="2200" b="0" dirty="0"/>
          </a:p>
          <a:p>
            <a:pPr marL="449580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/>
              <a:t>&lt;!DOCTYPE </a:t>
            </a:r>
            <a:r>
              <a:rPr lang="en-US" altLang="zh-CN" sz="2000" b="0" u="sng" dirty="0"/>
              <a:t>HTML</a:t>
            </a:r>
            <a:r>
              <a:rPr lang="en-US" altLang="zh-CN" sz="2000" b="0" dirty="0"/>
              <a:t> </a:t>
            </a:r>
            <a:r>
              <a:rPr lang="en-US" altLang="zh-CN" sz="2000" b="0" u="sng" dirty="0">
                <a:solidFill>
                  <a:srgbClr val="FF0000"/>
                </a:solidFill>
              </a:rPr>
              <a:t>PUBLIC</a:t>
            </a:r>
            <a:r>
              <a:rPr lang="en-US" altLang="zh-CN" sz="2000" b="0" dirty="0"/>
              <a:t> "-//W3C//DTD HTML 4.01//EN"  "http://www.w3.org/TR/html4/strict.dtd"&gt;</a:t>
            </a:r>
            <a:endParaRPr lang="en-US" altLang="zh-CN" sz="2000" b="0" dirty="0"/>
          </a:p>
          <a:p>
            <a:pPr marL="449580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/>
              <a:t>&lt;!DOCTYPE HTML PUBLIC "-//W3C//DTD HTML 4.01 Transitional//EN"  "http://www.w3.org/TR/html4/loose.dtd"&gt;</a:t>
            </a:r>
            <a:endParaRPr lang="en-US" altLang="zh-CN" sz="2000" b="0" dirty="0"/>
          </a:p>
          <a:p>
            <a:pPr marL="449580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/>
              <a:t>&lt;!DOCTYPE HTML PUBLIC "-//W3C//DTD HTML 4.01 Frameset//EN " "http://www.w3.org/TR/html4/frameset.dtd</a:t>
            </a:r>
            <a:r>
              <a:rPr lang="en-US" altLang="zh-CN" sz="2000" b="0" dirty="0" smtClean="0"/>
              <a:t>"&gt;</a:t>
            </a:r>
            <a:endParaRPr lang="en-US" altLang="zh-CN" sz="2200" b="0" dirty="0" smtClean="0"/>
          </a:p>
          <a:p>
            <a:pPr marL="449580" indent="-361950">
              <a:spcBef>
                <a:spcPts val="0"/>
              </a:spcBef>
              <a:spcAft>
                <a:spcPts val="0"/>
              </a:spcAft>
            </a:pPr>
            <a:endParaRPr lang="en-US" altLang="zh-CN" sz="2200" b="0" dirty="0"/>
          </a:p>
          <a:p>
            <a:pPr marL="449580" indent="-361950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HTML5</a:t>
            </a:r>
            <a:r>
              <a:rPr lang="zh-CN" altLang="zh-CN" sz="2200" b="0" dirty="0"/>
              <a:t>的</a:t>
            </a:r>
            <a:r>
              <a:rPr lang="en-US" altLang="zh-CN" sz="2200" b="0" dirty="0"/>
              <a:t>DTD</a:t>
            </a:r>
            <a:r>
              <a:rPr lang="zh-CN" altLang="zh-CN" sz="2200" b="0" dirty="0" smtClean="0"/>
              <a:t>定义</a:t>
            </a:r>
            <a:r>
              <a:rPr lang="zh-CN" altLang="en-US" sz="2200" b="0" dirty="0" smtClean="0"/>
              <a:t>：</a:t>
            </a:r>
            <a:r>
              <a:rPr lang="en-US" altLang="zh-CN" sz="2200" b="0" dirty="0" smtClean="0"/>
              <a:t>&lt;!</a:t>
            </a:r>
            <a:r>
              <a:rPr lang="en-US" altLang="zh-CN" sz="2200" b="0" dirty="0" err="1"/>
              <a:t>doctype</a:t>
            </a:r>
            <a:r>
              <a:rPr lang="en-US" altLang="zh-CN" sz="2200" b="0" dirty="0"/>
              <a:t> html&gt;</a:t>
            </a:r>
            <a:endParaRPr lang="zh-CN" altLang="zh-CN" sz="2200" b="0" dirty="0"/>
          </a:p>
          <a:p>
            <a:pPr marL="449580" indent="-274955"/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综合实例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02285" y="1132205"/>
            <a:ext cx="5039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阅读理解：</a:t>
            </a:r>
            <a:endParaRPr lang="zh-CN" altLang="en-US"/>
          </a:p>
          <a:p>
            <a:r>
              <a:rPr lang="zh-CN" altLang="en-US"/>
              <a:t>https://csse.szu.edu.cn/pages/university/index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2282190"/>
            <a:ext cx="8165465" cy="27882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&lt;html&gt;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 &lt;head&gt;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  <a:sym typeface="+mn-ea"/>
              </a:rPr>
              <a:t>&lt;meta charset="UTF-8"&gt;</a:t>
            </a:r>
            <a:endParaRPr lang="zh-CN" altLang="en-US" dirty="0">
              <a:solidFill>
                <a:schemeClr val="tx1"/>
              </a:solidFill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        </a:t>
            </a:r>
            <a:r>
              <a:rPr>
                <a:solidFill>
                  <a:schemeClr val="tx1"/>
                </a:solidFill>
                <a:sym typeface="+mn-ea"/>
              </a:rPr>
              <a:t>&lt;title&gt;页面标题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——</a:t>
            </a:r>
            <a:r>
              <a:rPr>
                <a:solidFill>
                  <a:schemeClr val="tx1"/>
                </a:solidFill>
                <a:sym typeface="+mn-ea"/>
              </a:rPr>
              <a:t>深圳大学 &lt;/title&gt;</a:t>
            </a:r>
            <a:endParaRPr lang="zh-CN" altLang="en-US" dirty="0">
              <a:solidFill>
                <a:schemeClr val="tx1"/>
              </a:solidFill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  <a:sym typeface="+mn-ea"/>
              </a:rPr>
              <a:t>&lt;meta name="keywords" content="关键字，搜索引擎建索引用" /&gt;</a:t>
            </a:r>
            <a:endParaRPr lang="zh-CN" altLang="en-US" dirty="0">
              <a:solidFill>
                <a:schemeClr val="tx1"/>
              </a:solidFill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  <a:sym typeface="+mn-ea"/>
              </a:rPr>
              <a:t>&lt;meta name="description" content="搜索引擎</a:t>
            </a:r>
            <a:r>
              <a:rPr>
                <a:solidFill>
                  <a:schemeClr val="tx1"/>
                </a:solidFill>
                <a:sym typeface="+mn-ea"/>
              </a:rPr>
              <a:t>索引排序用</a:t>
            </a:r>
            <a:r>
              <a:rPr>
                <a:solidFill>
                  <a:schemeClr val="tx1"/>
                </a:solidFill>
                <a:sym typeface="+mn-ea"/>
              </a:rPr>
              <a:t>" /&gt;</a:t>
            </a:r>
            <a:endParaRPr>
              <a:solidFill>
                <a:schemeClr val="tx1"/>
              </a:solidFill>
              <a:sym typeface="+mn-ea"/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  <a:sym typeface="+mn-ea"/>
              </a:rPr>
              <a:t>&lt;meta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http-equiv=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cache-control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content=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no-cache</a:t>
            </a:r>
            <a:r>
              <a:rPr>
                <a:solidFill>
                  <a:schemeClr val="tx1"/>
                </a:solidFill>
                <a:sym typeface="+mn-ea"/>
              </a:rPr>
              <a:t>" /&gt;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</a:rPr>
              <a:t>&lt;meta http-equiv="refresh" content="2; url=http://www1.szu.edu.cn" /&gt;</a:t>
            </a:r>
            <a:endParaRPr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  <a:sym typeface="+mn-ea"/>
              </a:rPr>
              <a:t>&lt;meta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http-equiv=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expires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content=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Tue,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20 Sep 2022 14:30:00 GMT</a:t>
            </a:r>
            <a:r>
              <a:rPr>
                <a:solidFill>
                  <a:schemeClr val="tx1"/>
                </a:solidFill>
                <a:sym typeface="+mn-ea"/>
              </a:rPr>
              <a:t>" /&gt;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        &lt;!-- </a:t>
            </a:r>
            <a:r>
              <a:rPr>
                <a:solidFill>
                  <a:schemeClr val="tx1"/>
                </a:solidFill>
                <a:sym typeface="+mn-ea"/>
              </a:rPr>
              <a:t>课后任务，查阅浏览器的缓存处理机制，包括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age</a:t>
            </a:r>
            <a:r>
              <a:rPr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etag</a:t>
            </a:r>
            <a:r>
              <a:rPr>
                <a:solidFill>
                  <a:schemeClr val="tx1"/>
                </a:solidFill>
                <a:sym typeface="+mn-ea"/>
              </a:rPr>
              <a:t>等，理解问题及其解决思路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--&gt;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&lt;/head&gt;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&lt;body&gt;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    &lt;p&gt;p</a:t>
            </a:r>
            <a:r>
              <a:rPr>
                <a:solidFill>
                  <a:schemeClr val="tx1"/>
                </a:solidFill>
                <a:sym typeface="+mn-ea"/>
              </a:rPr>
              <a:t>是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paragraph</a:t>
            </a:r>
            <a:r>
              <a:rPr>
                <a:solidFill>
                  <a:schemeClr val="tx1"/>
                </a:solidFill>
                <a:sym typeface="+mn-ea"/>
              </a:rPr>
              <a:t>的缩写，</a:t>
            </a:r>
            <a:r>
              <a:rPr>
                <a:solidFill>
                  <a:schemeClr val="tx1"/>
                </a:solidFill>
                <a:sym typeface="+mn-ea"/>
              </a:rPr>
              <a:t>代表一个段落，</a:t>
            </a:r>
            <a:r>
              <a:rPr>
                <a:solidFill>
                  <a:schemeClr val="tx1"/>
                </a:solidFill>
                <a:sym typeface="+mn-ea"/>
              </a:rPr>
              <a:t>是一个成对标记。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&lt;/p&gt;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&lt;/body&gt;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&lt;/html&gt;</a:t>
            </a:r>
            <a:endParaRPr lang="en-US" altLang="zh-CN" b="0" dirty="0">
              <a:solidFill>
                <a:schemeClr val="tx1"/>
              </a:solidFill>
            </a:endParaRPr>
          </a:p>
          <a:p>
            <a:endParaRPr lang="en-US" altLang="zh-CN" b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标题字标记 </a:t>
            </a:r>
            <a:endParaRPr lang="zh-CN" altLang="en-US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 dirty="0"/>
              <a:t>标题是通过 </a:t>
            </a:r>
            <a:r>
              <a:rPr lang="en-US" altLang="zh-CN" dirty="0"/>
              <a:t>&lt;h1&gt; - &lt;h6&gt; </a:t>
            </a:r>
            <a:r>
              <a:rPr lang="zh-CN" altLang="en-US" dirty="0"/>
              <a:t>等标记进行定义的。 </a:t>
            </a:r>
            <a:endParaRPr lang="zh-CN" altLang="en-US" dirty="0"/>
          </a:p>
          <a:p>
            <a:r>
              <a:rPr lang="zh-CN" altLang="en-US" dirty="0"/>
              <a:t>基本语法：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&lt;h1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align=“</a:t>
            </a:r>
            <a:r>
              <a:rPr lang="en-US" altLang="zh-CN" sz="1800" b="1" dirty="0" err="1" smtClean="0">
                <a:solidFill>
                  <a:srgbClr val="FF0000"/>
                </a:solidFill>
              </a:rPr>
              <a:t>left|center|right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|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justify</a:t>
            </a:r>
            <a:r>
              <a:rPr lang="en-US" altLang="zh-CN" sz="1800" dirty="0" smtClean="0">
                <a:solidFill>
                  <a:srgbClr val="FF0000"/>
                </a:solidFill>
              </a:rPr>
              <a:t> " &gt;1</a:t>
            </a:r>
            <a:r>
              <a:rPr lang="zh-CN" altLang="en-US" sz="1800" dirty="0" smtClean="0">
                <a:solidFill>
                  <a:srgbClr val="FF0000"/>
                </a:solidFill>
              </a:rPr>
              <a:t>号标题字</a:t>
            </a:r>
            <a:r>
              <a:rPr lang="en-US" altLang="zh-CN" sz="1800" dirty="0" smtClean="0">
                <a:solidFill>
                  <a:srgbClr val="FF0000"/>
                </a:solidFill>
              </a:rPr>
              <a:t>&lt;/h1&gt;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en-US" altLang="zh-CN" sz="1400" dirty="0" smtClean="0"/>
              <a:t>	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&lt;h1 align="center"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&lt;/h1&gt;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&lt;h2 align="left"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&lt;/h2&gt;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&lt;h3 align="center"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&lt;/h3&gt;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&lt;h4 align="right"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&lt;/h4&gt;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&lt;h5 align="justify"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&lt;/h5&gt;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&lt;h6 align="center"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&lt;/h6&gt;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但一般还是使用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样式来</a:t>
            </a:r>
            <a:r>
              <a:rPr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对齐。</a:t>
            </a:r>
            <a:endParaRPr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" y="3725545"/>
            <a:ext cx="5815330" cy="2047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添加空格与特殊符号 </a:t>
            </a:r>
            <a:endParaRPr lang="zh-CN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HTML</a:t>
            </a:r>
            <a:r>
              <a:rPr lang="zh-CN" altLang="en-US" b="0" dirty="0"/>
              <a:t>文件通过</a:t>
            </a:r>
            <a:r>
              <a:rPr lang="zh-CN" altLang="en-US" b="0" u="sng" dirty="0">
                <a:solidFill>
                  <a:srgbClr val="FF0000"/>
                </a:solidFill>
              </a:rPr>
              <a:t>代码控制</a:t>
            </a:r>
            <a:r>
              <a:rPr lang="zh-CN" altLang="en-US" b="0" dirty="0"/>
              <a:t>来</a:t>
            </a:r>
            <a:r>
              <a:rPr lang="zh-CN" altLang="en-US" b="0" dirty="0">
                <a:solidFill>
                  <a:srgbClr val="FF0000"/>
                </a:solidFill>
              </a:rPr>
              <a:t>添加空格</a:t>
            </a:r>
            <a:endParaRPr lang="zh-CN" altLang="en-US" b="0" dirty="0"/>
          </a:p>
          <a:p>
            <a:r>
              <a:rPr lang="zh-CN" altLang="en-US" b="0" dirty="0"/>
              <a:t>基本语法</a:t>
            </a:r>
            <a:endParaRPr lang="zh-CN" altLang="en-US" b="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b="0" dirty="0">
                <a:solidFill>
                  <a:srgbClr val="FF0000"/>
                </a:solidFill>
              </a:rPr>
              <a:t>&lt;body&gt;</a:t>
            </a:r>
            <a:endParaRPr lang="en-US" altLang="zh-CN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b="0" dirty="0">
                <a:solidFill>
                  <a:srgbClr val="FF0000"/>
                </a:solidFill>
              </a:rPr>
              <a:t>	</a:t>
            </a:r>
            <a:r>
              <a:rPr lang="en-US" altLang="zh-CN" b="0" dirty="0" smtClean="0">
                <a:solidFill>
                  <a:srgbClr val="FF0000"/>
                </a:solidFill>
              </a:rPr>
              <a:t>   &amp;</a:t>
            </a:r>
            <a:r>
              <a:rPr lang="en-US" altLang="zh-CN" b="0" dirty="0" err="1">
                <a:solidFill>
                  <a:srgbClr val="FF0000"/>
                </a:solidFill>
              </a:rPr>
              <a:t>nbsp</a:t>
            </a:r>
            <a:r>
              <a:rPr lang="en-US" altLang="zh-CN" b="0" dirty="0">
                <a:solidFill>
                  <a:srgbClr val="FF0000"/>
                </a:solidFill>
              </a:rPr>
              <a:t>;&amp;</a:t>
            </a:r>
            <a:r>
              <a:rPr lang="en-US" altLang="zh-CN" b="0" dirty="0" err="1">
                <a:solidFill>
                  <a:srgbClr val="FF0000"/>
                </a:solidFill>
              </a:rPr>
              <a:t>lt</a:t>
            </a:r>
            <a:r>
              <a:rPr lang="en-US" altLang="zh-CN" b="0" dirty="0">
                <a:solidFill>
                  <a:srgbClr val="FF0000"/>
                </a:solidFill>
              </a:rPr>
              <a:t>;&amp;</a:t>
            </a:r>
            <a:r>
              <a:rPr lang="en-US" altLang="zh-CN" b="0" dirty="0" err="1">
                <a:solidFill>
                  <a:srgbClr val="FF0000"/>
                </a:solidFill>
              </a:rPr>
              <a:t>reg</a:t>
            </a:r>
            <a:r>
              <a:rPr lang="en-US" altLang="zh-CN" b="0" dirty="0">
                <a:solidFill>
                  <a:srgbClr val="FF0000"/>
                </a:solidFill>
              </a:rPr>
              <a:t>;&amp;times; </a:t>
            </a:r>
            <a:endParaRPr lang="en-US" altLang="zh-CN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b="0" dirty="0">
                <a:solidFill>
                  <a:srgbClr val="FF0000"/>
                </a:solidFill>
              </a:rPr>
              <a:t>&lt;/body</a:t>
            </a:r>
            <a:r>
              <a:rPr lang="en-US" altLang="zh-CN" b="0" dirty="0" smtClean="0">
                <a:solidFill>
                  <a:srgbClr val="FF0000"/>
                </a:solidFill>
              </a:rPr>
              <a:t>&gt;</a:t>
            </a:r>
            <a:endParaRPr lang="en-US" altLang="zh-CN" b="0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b="0" dirty="0" smtClean="0"/>
              <a:t>注：在b</a:t>
            </a:r>
            <a:r>
              <a:rPr lang="en-US" altLang="zh-CN" b="0" dirty="0" err="1" smtClean="0"/>
              <a:t>ody</a:t>
            </a:r>
            <a:r>
              <a:rPr lang="zh-CN" altLang="en-US" b="0" dirty="0" smtClean="0"/>
              <a:t>标记内无论输入多少空格、回车符，页面在显示时都会忽略。</a:t>
            </a:r>
            <a:endParaRPr lang="en-US" altLang="zh-CN" b="0" dirty="0" smtClean="0"/>
          </a:p>
          <a:p>
            <a:pPr lvl="1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11" name="Group 263"/>
          <p:cNvGraphicFramePr>
            <a:graphicFrameLocks noGrp="1"/>
          </p:cNvGraphicFramePr>
          <p:nvPr>
            <p:ph sz="half" idx="2"/>
            <p:custDataLst>
              <p:tags r:id="rId1"/>
            </p:custDataLst>
          </p:nvPr>
        </p:nvGraphicFramePr>
        <p:xfrm>
          <a:off x="568960" y="1440180"/>
          <a:ext cx="8072755" cy="44831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04875"/>
                <a:gridCol w="1490345"/>
                <a:gridCol w="1604010"/>
                <a:gridCol w="2402840"/>
                <a:gridCol w="1670685"/>
              </a:tblGrid>
              <a:tr h="448310">
                <a:tc>
                  <a:txBody>
                    <a:bodyPr/>
                    <a:lstStyle/>
                    <a:p>
                      <a:pPr marL="182880" marR="0" lvl="0" indent="-182880" algn="ctr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显示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ctr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说明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ctr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Entity Name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ctr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英文全称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ctr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Entity Number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显示一个空格 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nbsp</a:t>
                      </a: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on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reaking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sp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ace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&amp;#160;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&lt;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小于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lt</a:t>
                      </a: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ess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han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&amp;#60;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&gt;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大于 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gt</a:t>
                      </a: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reater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han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&amp;#62;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符号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&amp;amp;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amp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ersand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&amp;#38;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"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双引号 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quot</a:t>
                      </a: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quot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ation mark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&amp;#34;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© 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版权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&amp;copy;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copy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right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&amp;#169;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® 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注册商标 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reg</a:t>
                      </a: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reg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ister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&amp;#174;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× 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乘号 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&amp;times;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times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&amp;#215;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÷ 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除号 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&amp;divide;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divide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&amp;#247;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特殊符号 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格式</a:t>
            </a:r>
            <a:r>
              <a:rPr lang="zh-CN" altLang="en-US" dirty="0"/>
              <a:t>化</a:t>
            </a:r>
            <a:r>
              <a:rPr lang="zh-CN" altLang="en-US" dirty="0" smtClean="0"/>
              <a:t>文本</a:t>
            </a:r>
            <a:r>
              <a:rPr lang="zh-CN" altLang="en-US" dirty="0"/>
              <a:t>标记 </a:t>
            </a:r>
            <a:endParaRPr lang="zh-CN" altLang="en-US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76550" y="1426845"/>
            <a:ext cx="25476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254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文本修饰标记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55295" y="1913890"/>
          <a:ext cx="5789930" cy="323532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{E8B1032C-EA38-4F05-BA0D-38AFFFC7BED3}</a:tableStyleId>
              </a:tblPr>
              <a:tblGrid>
                <a:gridCol w="3369945"/>
                <a:gridCol w="2419985"/>
              </a:tblGrid>
              <a:tr h="3448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标记</a:t>
                      </a:r>
                      <a:endParaRPr lang="zh-CN" sz="160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说明</a:t>
                      </a:r>
                      <a:endParaRPr lang="zh-CN" sz="160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&lt;b&gt;</a:t>
                      </a:r>
                      <a:r>
                        <a:rPr lang="zh-CN" sz="1600" b="0" kern="100" dirty="0">
                          <a:effectLst/>
                        </a:rPr>
                        <a:t>软件工程专业！</a:t>
                      </a:r>
                      <a:r>
                        <a:rPr lang="en-US" sz="1600" b="0" kern="100" dirty="0">
                          <a:effectLst/>
                        </a:rPr>
                        <a:t>&lt;/b&gt;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定义粗体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&lt;i&gt;</a:t>
                      </a:r>
                      <a:r>
                        <a:rPr lang="zh-CN" sz="1600" b="0" kern="100" dirty="0">
                          <a:effectLst/>
                        </a:rPr>
                        <a:t>软件工程专业！</a:t>
                      </a:r>
                      <a:r>
                        <a:rPr lang="en-US" sz="1600" b="0" kern="100" dirty="0">
                          <a:effectLst/>
                        </a:rPr>
                        <a:t>&lt;/i&gt;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定义斜体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&lt;u&gt;</a:t>
                      </a:r>
                      <a:r>
                        <a:rPr lang="zh-CN" sz="1600" b="0" kern="100" dirty="0">
                          <a:effectLst/>
                        </a:rPr>
                        <a:t>软件工程专业！</a:t>
                      </a:r>
                      <a:r>
                        <a:rPr lang="en-US" sz="1600" b="0" kern="100" dirty="0">
                          <a:effectLst/>
                        </a:rPr>
                        <a:t>&lt;/u&gt;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定义下划线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</a:rPr>
                        <a:t>&lt;del&gt;</a:t>
                      </a:r>
                      <a:r>
                        <a:rPr lang="zh-CN" sz="1600" b="0" kern="100">
                          <a:effectLst/>
                        </a:rPr>
                        <a:t>软件工程专业！</a:t>
                      </a:r>
                      <a:r>
                        <a:rPr lang="en-US" sz="1600" b="0" kern="100">
                          <a:effectLst/>
                        </a:rPr>
                        <a:t> &lt;/del&gt;</a:t>
                      </a:r>
                      <a:endParaRPr lang="en-US" sz="1600" b="0" kern="10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定义删除线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sz="1600" b="0" kern="100" dirty="0">
                          <a:effectLst/>
                        </a:rPr>
                        <a:t>X&lt;sup&gt;2&lt;/sup&gt;+2X+5=0&lt;br&gt;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定义上标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sz="1600" b="0" kern="100" dirty="0">
                          <a:effectLst/>
                        </a:rPr>
                        <a:t>X&lt;sub&gt;1&lt;/sub&gt;=2&lt;br&gt;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定义下标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&lt;small&gt;</a:t>
                      </a:r>
                      <a:r>
                        <a:rPr lang="zh-CN" sz="1600" b="0" kern="100" dirty="0">
                          <a:effectLst/>
                        </a:rPr>
                        <a:t>软件工程专业！</a:t>
                      </a:r>
                      <a:r>
                        <a:rPr lang="en-US" sz="1600" b="0" kern="100" dirty="0">
                          <a:effectLst/>
                        </a:rPr>
                        <a:t>&lt;/</a:t>
                      </a:r>
                      <a:r>
                        <a:rPr lang="en-US" sz="1600" b="0" kern="100" dirty="0" smtClean="0">
                          <a:effectLst/>
                        </a:rPr>
                        <a:t>sm</a:t>
                      </a:r>
                      <a:r>
                        <a:rPr lang="en-US" altLang="zh-CN" sz="1600" b="0" kern="100" dirty="0" smtClean="0">
                          <a:effectLst/>
                        </a:rPr>
                        <a:t>a</a:t>
                      </a:r>
                      <a:r>
                        <a:rPr lang="en-US" sz="1600" b="0" kern="100" dirty="0" smtClean="0">
                          <a:effectLst/>
                        </a:rPr>
                        <a:t>ll</a:t>
                      </a:r>
                      <a:r>
                        <a:rPr lang="en-US" sz="1600" b="0" kern="100" dirty="0">
                          <a:effectLst/>
                        </a:rPr>
                        <a:t>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dbl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变小字号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dbl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&lt;big&gt;</a:t>
                      </a:r>
                      <a:r>
                        <a:rPr lang="zh-CN" sz="1600" b="0" kern="100" dirty="0">
                          <a:effectLst/>
                        </a:rPr>
                        <a:t>软件工程专业！</a:t>
                      </a:r>
                      <a:r>
                        <a:rPr lang="en-US" sz="1600" b="0" kern="100" dirty="0">
                          <a:effectLst/>
                        </a:rPr>
                        <a:t>&lt;/big&gt;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变大字号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8925">
                <a:tc>
                  <a:txBody>
                    <a:bodyPr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</a:rPr>
                        <a:t>&lt;strong&gt;</a:t>
                      </a:r>
                      <a:r>
                        <a:rPr lang="zh-CN" sz="1600" b="0" kern="100">
                          <a:effectLst/>
                        </a:rPr>
                        <a:t>软件工程专业！</a:t>
                      </a:r>
                      <a:r>
                        <a:rPr lang="en-US" sz="1600" b="0" kern="100">
                          <a:effectLst/>
                        </a:rPr>
                        <a:t>&lt;/strong&gt;</a:t>
                      </a:r>
                      <a:endParaRPr lang="en-US" sz="1600" b="0" kern="10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定义着重文字，粗体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</a:rPr>
                        <a:t>&lt;em&gt;</a:t>
                      </a:r>
                      <a:r>
                        <a:rPr lang="zh-CN" sz="1600" b="0" kern="100">
                          <a:effectLst/>
                        </a:rPr>
                        <a:t>软件工程专业！</a:t>
                      </a:r>
                      <a:r>
                        <a:rPr lang="en-US" sz="1600" b="0" kern="100">
                          <a:effectLst/>
                        </a:rPr>
                        <a:t>&lt;/em&gt;</a:t>
                      </a:r>
                      <a:endParaRPr lang="en-US" sz="1600" b="0" kern="10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定义加重语气，斜体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20" y="1695450"/>
            <a:ext cx="1711325" cy="3756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文档结构</a:t>
            </a:r>
            <a:endParaRPr lang="zh-CN" altLang="en-US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marL="0" indent="0"/>
            <a:r>
              <a:rPr lang="en-US" altLang="zh-CN" b="0" dirty="0"/>
              <a:t>&lt;!DOCTYPE html&gt;</a:t>
            </a:r>
            <a:r>
              <a:rPr b="0" dirty="0"/>
              <a:t>，声明文档类型，该元素不是</a:t>
            </a:r>
            <a:r>
              <a:rPr lang="en-US" altLang="zh-CN" b="0" dirty="0"/>
              <a:t>HTML</a:t>
            </a:r>
            <a:r>
              <a:rPr b="0" dirty="0"/>
              <a:t>标签，</a:t>
            </a:r>
            <a:r>
              <a:rPr b="0" dirty="0"/>
              <a:t>当前浏览器通常支持省略（旧浏览器？）</a:t>
            </a:r>
            <a:endParaRPr b="0" dirty="0"/>
          </a:p>
          <a:p>
            <a:pPr marL="0" indent="0"/>
            <a:r>
              <a:rPr lang="en-US" altLang="zh-CN" b="0" dirty="0"/>
              <a:t>&lt;html&gt;</a:t>
            </a:r>
            <a:endParaRPr lang="en-US" altLang="zh-CN" b="0" dirty="0"/>
          </a:p>
          <a:p>
            <a:pPr marL="0" indent="0"/>
            <a:r>
              <a:rPr lang="en-US" altLang="zh-CN" b="0" dirty="0"/>
              <a:t>&lt;head&gt;</a:t>
            </a:r>
            <a:r>
              <a:rPr lang="zh-CN" altLang="en-US" b="0" dirty="0"/>
              <a:t>标记中定义页面标题、样式等；</a:t>
            </a:r>
            <a:endParaRPr lang="zh-CN" altLang="en-US" b="0" dirty="0"/>
          </a:p>
          <a:p>
            <a:pPr marL="0" indent="0"/>
            <a:r>
              <a:rPr lang="en-US" altLang="zh-CN" b="0" dirty="0"/>
              <a:t>&lt;body&gt;</a:t>
            </a:r>
            <a:r>
              <a:rPr lang="zh-CN" altLang="en-US" b="0" dirty="0"/>
              <a:t>标记中定义各种网页显示内容。</a:t>
            </a:r>
            <a:endParaRPr lang="zh-CN" altLang="en-US" b="0" dirty="0"/>
          </a:p>
          <a:p>
            <a:pPr marL="0" indent="0">
              <a:buNone/>
            </a:pPr>
            <a:endParaRPr lang="en-US" altLang="zh-CN" sz="2000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FF0000"/>
                </a:solidFill>
              </a:rPr>
              <a:t>&lt;html&gt;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FF0000"/>
                </a:solidFill>
              </a:rPr>
              <a:t>     &lt;head&gt;&lt;/head&gt;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FF0000"/>
                </a:solidFill>
              </a:rPr>
              <a:t>     &lt;body&gt;&lt;/body&gt;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FF0000"/>
                </a:solidFill>
              </a:rPr>
              <a:t>&lt;/html&gt;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sz="16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sz="1600" b="0" dirty="0">
                <a:solidFill>
                  <a:schemeClr val="tx1"/>
                </a:solidFill>
              </a:rPr>
              <a:t>斜杆</a:t>
            </a:r>
            <a:r>
              <a:rPr lang="en-US" altLang="zh-CN" sz="1600" b="0" dirty="0">
                <a:solidFill>
                  <a:schemeClr val="tx1"/>
                </a:solidFill>
              </a:rPr>
              <a:t>/</a:t>
            </a:r>
            <a:r>
              <a:rPr sz="1600" b="0" dirty="0">
                <a:solidFill>
                  <a:schemeClr val="tx1"/>
                </a:solidFill>
              </a:rPr>
              <a:t>、反斜杆</a:t>
            </a:r>
            <a:r>
              <a:rPr lang="en-US" altLang="zh-CN" sz="1600" b="0" dirty="0">
                <a:solidFill>
                  <a:schemeClr val="tx1"/>
                </a:solidFill>
              </a:rPr>
              <a:t>\</a:t>
            </a:r>
            <a:endParaRPr sz="16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sz="1600" b="0" dirty="0">
                <a:solidFill>
                  <a:schemeClr val="tx1"/>
                </a:solidFill>
              </a:rPr>
              <a:t>撇杆</a:t>
            </a:r>
            <a:r>
              <a:rPr lang="en-US" altLang="zh-CN" sz="1600" b="0" dirty="0">
                <a:solidFill>
                  <a:schemeClr val="tx1"/>
                </a:solidFill>
              </a:rPr>
              <a:t>/</a:t>
            </a:r>
            <a:r>
              <a:rPr sz="1600" b="0" dirty="0">
                <a:solidFill>
                  <a:schemeClr val="tx1"/>
                </a:solidFill>
              </a:rPr>
              <a:t>、捺杆</a:t>
            </a:r>
            <a:r>
              <a:rPr lang="en-US" altLang="zh-CN" sz="1600" b="0" dirty="0">
                <a:solidFill>
                  <a:schemeClr val="tx1"/>
                </a:solidFill>
              </a:rPr>
              <a:t>\</a:t>
            </a:r>
            <a:endParaRPr lang="en-US" altLang="zh-CN" sz="16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HTML</a:t>
            </a:r>
            <a:r>
              <a:rPr sz="1600" b="0" dirty="0">
                <a:solidFill>
                  <a:schemeClr val="tx1"/>
                </a:solidFill>
              </a:rPr>
              <a:t>大小写不敏感，一般小写</a:t>
            </a:r>
            <a:endParaRPr sz="1600" b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格式</a:t>
            </a:r>
            <a:r>
              <a:rPr lang="zh-CN" altLang="en-US" dirty="0"/>
              <a:t>化</a:t>
            </a:r>
            <a:r>
              <a:rPr lang="zh-CN" altLang="en-US" dirty="0" smtClean="0"/>
              <a:t>文本标记</a:t>
            </a:r>
            <a:endParaRPr lang="zh-CN" altLang="en-US" dirty="0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838200" y="4229100"/>
            <a:ext cx="7959725" cy="7893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11588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Char char="l"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933567"/>
            <a:ext cx="815340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zh-CN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常用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的计算机输出标记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51180" y="2539366"/>
          <a:ext cx="8153400" cy="268922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4097020"/>
                <a:gridCol w="4056380"/>
              </a:tblGrid>
              <a:tr h="384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标签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说明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84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&lt;code&gt;&lt;/code&gt;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844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定义计算机代码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84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</a:t>
                      </a:r>
                      <a:r>
                        <a:rPr lang="en-US" sz="1800" kern="100" dirty="0" err="1">
                          <a:effectLst/>
                        </a:rPr>
                        <a:t>kbd</a:t>
                      </a:r>
                      <a:r>
                        <a:rPr lang="en-US" sz="1800" kern="100" dirty="0">
                          <a:effectLst/>
                        </a:rPr>
                        <a:t>&gt;&lt;/</a:t>
                      </a:r>
                      <a:r>
                        <a:rPr lang="en-US" sz="1800" kern="100" dirty="0" err="1">
                          <a:effectLst/>
                        </a:rPr>
                        <a:t>kbd</a:t>
                      </a:r>
                      <a:r>
                        <a:rPr lang="en-US" sz="1800" kern="100" dirty="0">
                          <a:effectLst/>
                        </a:rPr>
                        <a:t>&gt;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844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定义键盘码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84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</a:t>
                      </a:r>
                      <a:r>
                        <a:rPr lang="en-US" sz="1800" kern="100" dirty="0" err="1">
                          <a:effectLst/>
                        </a:rPr>
                        <a:t>samp</a:t>
                      </a:r>
                      <a:r>
                        <a:rPr lang="en-US" sz="1800" kern="100" dirty="0">
                          <a:effectLst/>
                        </a:rPr>
                        <a:t>&gt;&lt;/</a:t>
                      </a:r>
                      <a:r>
                        <a:rPr lang="en-US" sz="1800" kern="100" dirty="0" err="1">
                          <a:effectLst/>
                        </a:rPr>
                        <a:t>samp</a:t>
                      </a:r>
                      <a:r>
                        <a:rPr lang="en-US" sz="1800" kern="100" dirty="0">
                          <a:effectLst/>
                        </a:rPr>
                        <a:t>&gt;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844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定义计算机代码样本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84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&lt;tt&gt;&lt;/tt&gt;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844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定义打字机代码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84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</a:t>
                      </a:r>
                      <a:r>
                        <a:rPr lang="en-US" sz="1800" kern="100" dirty="0" err="1">
                          <a:effectLst/>
                        </a:rPr>
                        <a:t>var</a:t>
                      </a:r>
                      <a:r>
                        <a:rPr lang="en-US" sz="1800" kern="100" dirty="0">
                          <a:effectLst/>
                        </a:rPr>
                        <a:t>&gt;&lt;/</a:t>
                      </a:r>
                      <a:r>
                        <a:rPr lang="en-US" sz="1800" kern="100" dirty="0" err="1">
                          <a:effectLst/>
                        </a:rPr>
                        <a:t>var</a:t>
                      </a:r>
                      <a:r>
                        <a:rPr lang="en-US" sz="1800" kern="100" dirty="0">
                          <a:effectLst/>
                        </a:rPr>
                        <a:t>&gt;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844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定义变量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84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&lt;pre&gt;&lt;/pre&gt;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844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定义预格式文本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格式</a:t>
            </a:r>
            <a:r>
              <a:rPr lang="zh-CN" altLang="en-US" dirty="0"/>
              <a:t>化</a:t>
            </a:r>
            <a:r>
              <a:rPr lang="zh-CN" altLang="en-US" dirty="0" smtClean="0"/>
              <a:t>文本标记</a:t>
            </a:r>
            <a:endParaRPr lang="zh-CN" altLang="en-US" dirty="0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838200" y="4229100"/>
            <a:ext cx="7959725" cy="7893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11588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Char char="l"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826734"/>
            <a:ext cx="815340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zh-CN" altLang="zh-CN" sz="2000" dirty="0" smtClean="0"/>
              <a:t>常用</a:t>
            </a:r>
            <a:r>
              <a:rPr lang="zh-CN" altLang="zh-CN" sz="2000" dirty="0"/>
              <a:t>的引用和术语标记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2125" y="2407920"/>
          <a:ext cx="8305800" cy="285686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{5DA37D80-6434-44D0-A028-1B22A696006F}</a:tableStyleId>
              </a:tblPr>
              <a:tblGrid>
                <a:gridCol w="3962400"/>
                <a:gridCol w="4343400"/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标记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主要用途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</a:rPr>
                        <a:t>abbr</a:t>
                      </a:r>
                      <a:r>
                        <a:rPr lang="en-US" sz="1600" kern="100" dirty="0">
                          <a:effectLst/>
                        </a:rPr>
                        <a:t>&gt;etc.&lt;/</a:t>
                      </a:r>
                      <a:r>
                        <a:rPr lang="en-US" sz="1600" kern="100" dirty="0" err="1">
                          <a:effectLst/>
                        </a:rPr>
                        <a:t>abbr</a:t>
                      </a:r>
                      <a:r>
                        <a:rPr lang="en-US" sz="1600" kern="100" dirty="0">
                          <a:effectLst/>
                        </a:rPr>
                        <a:t>&gt;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定义缩写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&lt;address&gt;</a:t>
                      </a:r>
                      <a:r>
                        <a:rPr lang="zh-CN" sz="1600" kern="100" dirty="0">
                          <a:effectLst/>
                        </a:rPr>
                        <a:t>江苏南京市</a:t>
                      </a:r>
                      <a:r>
                        <a:rPr lang="en-US" sz="1600" kern="100" dirty="0">
                          <a:effectLst/>
                        </a:rPr>
                        <a:t>&lt;/address&gt;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定义地址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0703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&lt;blockquote&gt;</a:t>
                      </a:r>
                      <a:r>
                        <a:rPr lang="zh-CN" sz="1600" kern="100" dirty="0">
                          <a:effectLst/>
                        </a:rPr>
                        <a:t>长的引用</a:t>
                      </a:r>
                      <a:r>
                        <a:rPr lang="en-US" sz="1600" kern="100" dirty="0">
                          <a:effectLst/>
                        </a:rPr>
                        <a:t>&lt;/blockquote&gt;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定义长的引用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&lt;cite&gt;</a:t>
                      </a:r>
                      <a:r>
                        <a:rPr lang="zh-CN" sz="1600" kern="100" dirty="0">
                          <a:effectLst/>
                        </a:rPr>
                        <a:t>引用、引证</a:t>
                      </a:r>
                      <a:r>
                        <a:rPr lang="en-US" sz="1600" kern="100" dirty="0">
                          <a:effectLst/>
                        </a:rPr>
                        <a:t>&lt;/cite&gt;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定义引用、引证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&lt;q&gt;</a:t>
                      </a:r>
                      <a:r>
                        <a:rPr lang="zh-CN" sz="1600" kern="100">
                          <a:effectLst/>
                        </a:rPr>
                        <a:t>引用短语</a:t>
                      </a:r>
                      <a:r>
                        <a:rPr lang="en-US" sz="1600" kern="100">
                          <a:effectLst/>
                        </a:rPr>
                        <a:t>&lt;/q&gt;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定义短的引用语，</a:t>
                      </a:r>
                      <a:r>
                        <a:rPr lang="en-US" sz="1600" kern="100" dirty="0">
                          <a:effectLst/>
                        </a:rPr>
                        <a:t>IE</a:t>
                      </a:r>
                      <a:r>
                        <a:rPr lang="zh-CN" sz="1600" kern="100" dirty="0">
                          <a:effectLst/>
                        </a:rPr>
                        <a:t>看不到引号，其余可以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</a:t>
                      </a:r>
                      <a:r>
                        <a:rPr lang="en-US" sz="1800" kern="100" dirty="0" err="1">
                          <a:effectLst/>
                        </a:rPr>
                        <a:t>dfn</a:t>
                      </a:r>
                      <a:r>
                        <a:rPr lang="en-US" sz="1800" kern="100" dirty="0">
                          <a:effectLst/>
                        </a:rPr>
                        <a:t>&gt;</a:t>
                      </a:r>
                      <a:r>
                        <a:rPr lang="zh-CN" sz="1800" kern="100" dirty="0">
                          <a:effectLst/>
                        </a:rPr>
                        <a:t>定义项目</a:t>
                      </a:r>
                      <a:r>
                        <a:rPr lang="en-US" sz="1800" kern="100" dirty="0">
                          <a:effectLst/>
                        </a:rPr>
                        <a:t>&lt;/</a:t>
                      </a:r>
                      <a:r>
                        <a:rPr lang="en-US" sz="1800" kern="100" dirty="0" err="1">
                          <a:effectLst/>
                        </a:rPr>
                        <a:t>dfn</a:t>
                      </a:r>
                      <a:r>
                        <a:rPr lang="en-US" sz="1800" kern="100" dirty="0">
                          <a:effectLst/>
                        </a:rPr>
                        <a:t>&gt;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定义一个定义项目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字体</a:t>
            </a:r>
            <a:r>
              <a:rPr lang="en-US" altLang="zh-CN" dirty="0" smtClean="0"/>
              <a:t>font</a:t>
            </a:r>
            <a:r>
              <a:rPr lang="zh-CN" altLang="en-US" dirty="0" smtClean="0"/>
              <a:t>标记</a:t>
            </a:r>
            <a:endParaRPr lang="en-US" altLang="zh-CN" dirty="0"/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50876" y="1676400"/>
            <a:ext cx="8340725" cy="1676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/>
              <a:t>font</a:t>
            </a:r>
            <a:r>
              <a:rPr lang="zh-CN" altLang="en-US" sz="1400" dirty="0" smtClean="0"/>
              <a:t>标记</a:t>
            </a:r>
            <a:r>
              <a:rPr lang="zh-CN" altLang="en-US" sz="1400" dirty="0"/>
              <a:t>用来改变默认的字体、颜色、大小等属性，这些更改分别通过不同的属性定义完成。 </a:t>
            </a: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/>
              <a:t>基本语法 </a:t>
            </a:r>
            <a:endParaRPr lang="zh-CN" altLang="en-US" sz="1400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&lt;font </a:t>
            </a:r>
            <a:r>
              <a:rPr lang="en-US" altLang="zh-CN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face</a:t>
            </a:r>
            <a:r>
              <a:rPr lang="en-US" altLang="zh-C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=""  size=""  color="" &gt;&lt;/font&gt; </a:t>
            </a:r>
            <a:endParaRPr lang="en-US" altLang="zh-CN" sz="20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/>
              <a:t>属性说明 </a:t>
            </a:r>
            <a:endParaRPr lang="zh-CN" altLang="en-US" sz="1400" dirty="0"/>
          </a:p>
        </p:txBody>
      </p:sp>
      <p:graphicFrame>
        <p:nvGraphicFramePr>
          <p:cNvPr id="119038" name="Group 254"/>
          <p:cNvGraphicFramePr>
            <a:graphicFrameLocks noGrp="1"/>
          </p:cNvGraphicFramePr>
          <p:nvPr>
            <p:ph sz="half" idx="2"/>
            <p:custDataLst>
              <p:tags r:id="rId1"/>
            </p:custDataLst>
          </p:nvPr>
        </p:nvGraphicFramePr>
        <p:xfrm>
          <a:off x="782320" y="3157061"/>
          <a:ext cx="8077200" cy="2096929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854075"/>
                <a:gridCol w="2494915"/>
                <a:gridCol w="4728210"/>
              </a:tblGrid>
              <a:tr h="2362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属性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值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说明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320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size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+1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～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+7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，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-1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～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-7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数字越大字号越大。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</a:tr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color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Symbol" panose="05050102010706020507" pitchFamily="18" charset="2"/>
                        <a:buChar char=""/>
                      </a:pP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rgb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r,g,b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 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grb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r%,g%,b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%)</a:t>
                      </a:r>
                      <a:endParaRPr kumimoji="0" lang="en-US" altLang="zh-CN" sz="14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Symbol" panose="05050102010706020507" pitchFamily="18" charset="2"/>
                        <a:buChar char=""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#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rrggbb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|#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rgb</a:t>
                      </a:r>
                      <a:endParaRPr kumimoji="0" lang="en-US" altLang="zh-CN" sz="14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colorname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规定文本的颜色。可以使用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rgb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函数、十六进制数、颜色英文名称来表达。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</a:tr>
              <a:tr h="740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face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字体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，字体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，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，字体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kern="1200" dirty="0" smtClean="0">
                          <a:effectLst/>
                        </a:rPr>
                        <a:t>face</a:t>
                      </a:r>
                      <a:r>
                        <a:rPr lang="zh-CN" altLang="zh-CN" sz="1400" kern="1200" dirty="0" smtClean="0">
                          <a:effectLst/>
                        </a:rPr>
                        <a:t>属性可以有多个值，用逗号分隔。字体使用方式为从左向右依次选用。只要前面的字体不存在，则使用后一个字体。都不存在，使用默认“宋体”</a:t>
                      </a:r>
                      <a:endParaRPr lang="zh-CN" altLang="zh-CN" sz="1400" kern="1200" dirty="0" smtClean="0"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商用需注意字体侵权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段落标记</a:t>
            </a:r>
            <a:r>
              <a:rPr lang="en-US" altLang="zh-CN"/>
              <a:t>&lt;p&gt; </a:t>
            </a:r>
            <a:endParaRPr lang="en-US" altLang="zh-CN"/>
          </a:p>
        </p:txBody>
      </p:sp>
      <p:sp>
        <p:nvSpPr>
          <p:cNvPr id="119815" name="Rectangle 7"/>
          <p:cNvSpPr>
            <a:spLocks noGrp="1" noChangeArrowheads="1"/>
          </p:cNvSpPr>
          <p:nvPr>
            <p:ph idx="1"/>
          </p:nvPr>
        </p:nvSpPr>
        <p:spPr>
          <a:xfrm>
            <a:off x="650875" y="1668067"/>
            <a:ext cx="8356600" cy="107513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000" b="0" dirty="0" smtClean="0"/>
              <a:t>段落</a:t>
            </a:r>
            <a:r>
              <a:rPr lang="en-US" altLang="zh-CN" sz="2000" b="0" dirty="0" smtClean="0"/>
              <a:t>&lt;</a:t>
            </a:r>
            <a:r>
              <a:rPr lang="en-US" altLang="zh-CN" sz="2000" b="0" dirty="0"/>
              <a:t>p</a:t>
            </a:r>
            <a:r>
              <a:rPr lang="en-US" altLang="zh-CN" sz="2000" b="0" dirty="0" smtClean="0"/>
              <a:t>&gt;</a:t>
            </a:r>
            <a:r>
              <a:rPr lang="zh-CN" altLang="en-US" sz="2000" b="0" dirty="0" smtClean="0"/>
              <a:t>标记用来</a:t>
            </a:r>
            <a:r>
              <a:rPr lang="zh-CN" altLang="en-US" sz="2000" b="0" dirty="0"/>
              <a:t>起始一个段落，它是一个</a:t>
            </a:r>
            <a:r>
              <a:rPr lang="zh-CN" altLang="en-US" sz="2000" b="0" dirty="0">
                <a:solidFill>
                  <a:srgbClr val="FF0000"/>
                </a:solidFill>
              </a:rPr>
              <a:t>块级元素</a:t>
            </a:r>
            <a:r>
              <a:rPr lang="zh-CN" altLang="en-US" sz="2000" b="0" dirty="0"/>
              <a:t> </a:t>
            </a:r>
            <a:r>
              <a:rPr lang="zh-CN" altLang="en-US" sz="2000" b="0" dirty="0" smtClean="0"/>
              <a:t>。段落</a:t>
            </a:r>
            <a:r>
              <a:rPr lang="en-US" sz="2000" b="0" dirty="0" smtClean="0"/>
              <a:t>p</a:t>
            </a:r>
            <a:r>
              <a:rPr lang="zh-CN" altLang="en-US" sz="2000" b="0" dirty="0" smtClean="0"/>
              <a:t>标记会自动在</a:t>
            </a:r>
            <a:r>
              <a:rPr lang="zh-CN" altLang="en-US" sz="2000" b="0" u="sng" dirty="0" smtClean="0">
                <a:solidFill>
                  <a:srgbClr val="FF0000"/>
                </a:solidFill>
              </a:rPr>
              <a:t>其前后创建一些空白</a:t>
            </a:r>
            <a:r>
              <a:rPr lang="zh-CN" altLang="en-US" sz="2000" b="0" dirty="0" smtClean="0"/>
              <a:t>。</a:t>
            </a:r>
            <a:endParaRPr lang="zh-CN" altLang="en-US" sz="2000" b="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zh-CN" altLang="en-US" sz="2000" b="0" dirty="0"/>
          </a:p>
          <a:p>
            <a:pPr marL="182880" lvl="1" indent="-182880">
              <a:spcBef>
                <a:spcPts val="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基本</a:t>
            </a:r>
            <a:r>
              <a:rPr lang="zh-CN" altLang="en-US" sz="1600" dirty="0" smtClean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语法      </a:t>
            </a: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&lt;p align="</a:t>
            </a:r>
            <a:r>
              <a:rPr lang="en-US" altLang="zh-CN" sz="16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left|center|right</a:t>
            </a: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段落正文内容</a:t>
            </a: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&lt;/p&gt; </a:t>
            </a:r>
            <a:endParaRPr lang="en-US" altLang="zh-CN" sz="16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换行标记</a:t>
            </a:r>
            <a:r>
              <a:rPr lang="en-US" altLang="zh-CN"/>
              <a:t>&lt;br&gt; </a:t>
            </a:r>
            <a:endParaRPr lang="en-US" altLang="zh-CN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650875" y="1752600"/>
            <a:ext cx="8356600" cy="3733800"/>
          </a:xfrm>
        </p:spPr>
        <p:txBody>
          <a:bodyPr/>
          <a:lstStyle/>
          <a:p>
            <a:r>
              <a:rPr lang="zh-CN" altLang="en-US" sz="2000" dirty="0"/>
              <a:t>基本语法 </a:t>
            </a:r>
            <a:endParaRPr lang="zh-CN" altLang="en-US" sz="2000" dirty="0"/>
          </a:p>
          <a:p>
            <a:pPr lvl="1">
              <a:buNone/>
            </a:pPr>
            <a:r>
              <a:rPr lang="en-US" altLang="zh-CN" sz="2000" dirty="0" smtClean="0"/>
              <a:t>&lt;br&gt; </a:t>
            </a:r>
            <a:r>
              <a:rPr lang="zh-CN" altLang="en-US" sz="2000" dirty="0" smtClean="0"/>
              <a:t>换行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文</a:t>
            </a:r>
            <a:r>
              <a:rPr lang="zh-CN" altLang="en-US" sz="2000" dirty="0" smtClean="0"/>
              <a:t>档</a:t>
            </a:r>
            <a:r>
              <a:rPr lang="zh-CN" altLang="en-US" sz="2000" dirty="0"/>
              <a:t>中，</a:t>
            </a:r>
            <a:r>
              <a:rPr lang="en-US" altLang="zh-CN" sz="2000" dirty="0"/>
              <a:t>&lt;br&gt;</a:t>
            </a:r>
            <a:r>
              <a:rPr lang="zh-CN" altLang="en-US" sz="2000" dirty="0"/>
              <a:t>元素属于</a:t>
            </a:r>
            <a:r>
              <a:rPr lang="zh-CN" altLang="en-US" sz="2000" dirty="0" smtClean="0"/>
              <a:t>单</a:t>
            </a:r>
            <a:r>
              <a:rPr lang="zh-CN" altLang="en-US" sz="2000" dirty="0"/>
              <a:t>个</a:t>
            </a:r>
            <a:r>
              <a:rPr lang="zh-CN" altLang="en-US" sz="2000" dirty="0" smtClean="0"/>
              <a:t>标志</a:t>
            </a:r>
            <a:r>
              <a:rPr lang="zh-CN" altLang="en-US" sz="2000" dirty="0"/>
              <a:t>，表示插入换行符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>
              <a:buNone/>
            </a:pPr>
            <a:r>
              <a:rPr lang="zh-CN" altLang="en-US" sz="2000" dirty="0" smtClean="0"/>
              <a:t>例</a:t>
            </a:r>
            <a:r>
              <a:rPr lang="zh-CN" altLang="en-US" sz="2000" dirty="0" smtClean="0"/>
              <a:t>如：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&lt;p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  <a:r>
              <a:rPr lang="zh-CN" altLang="en-US" sz="1800" dirty="0" smtClean="0">
                <a:solidFill>
                  <a:srgbClr val="FF0000"/>
                </a:solidFill>
              </a:rPr>
              <a:t>段落正文内容</a:t>
            </a:r>
            <a:r>
              <a:rPr lang="en-US" altLang="zh-CN" sz="1800" dirty="0" smtClean="0">
                <a:solidFill>
                  <a:srgbClr val="FF0000"/>
                </a:solidFill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br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  <a:r>
              <a:rPr lang="zh-CN" altLang="en-US" sz="1800" dirty="0" smtClean="0">
                <a:solidFill>
                  <a:srgbClr val="FF0000"/>
                </a:solidFill>
              </a:rPr>
              <a:t>另起一行</a:t>
            </a:r>
            <a:r>
              <a:rPr lang="en-US" altLang="zh-CN" sz="1800" dirty="0" smtClean="0">
                <a:solidFill>
                  <a:srgbClr val="FF0000"/>
                </a:solidFill>
              </a:rPr>
              <a:t>&lt;/p&gt; </a:t>
            </a:r>
            <a:r>
              <a:rPr lang="zh-CN" altLang="en-US" sz="1800" dirty="0" smtClean="0">
                <a:solidFill>
                  <a:srgbClr val="FF0000"/>
                </a:solidFill>
              </a:rPr>
              <a:t> 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水平分割线标记</a:t>
            </a:r>
            <a:r>
              <a:rPr lang="en-US" altLang="zh-CN"/>
              <a:t>&lt;hr&gt; </a:t>
            </a:r>
            <a:endParaRPr lang="en-US" altLang="zh-CN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2285" y="1373505"/>
            <a:ext cx="8340725" cy="123888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/>
              <a:t>&lt;hr&gt;</a:t>
            </a:r>
            <a:r>
              <a:rPr lang="zh-CN" altLang="en-US" sz="1600" dirty="0"/>
              <a:t>元素可以浏览器上显示一条细线以分隔两个区域。 </a:t>
            </a:r>
            <a:endParaRPr lang="zh-CN" altLang="en-US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/>
              <a:t>基本语法 </a:t>
            </a:r>
            <a:endParaRPr lang="zh-CN" altLang="en-US" sz="1600" dirty="0"/>
          </a:p>
          <a:p>
            <a:pPr lv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	</a:t>
            </a:r>
            <a:r>
              <a:rPr lang="en-US" altLang="zh-CN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 size=""  color=""   width=""  align=""    &gt;</a:t>
            </a:r>
            <a:endParaRPr lang="en-US" altLang="zh-CN" sz="1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21027" name="Group 195"/>
          <p:cNvGraphicFramePr>
            <a:graphicFrameLocks noGrp="1"/>
          </p:cNvGraphicFramePr>
          <p:nvPr>
            <p:ph sz="half" idx="2"/>
            <p:custDataLst>
              <p:tags r:id="rId1"/>
            </p:custDataLst>
          </p:nvPr>
        </p:nvGraphicFramePr>
        <p:xfrm>
          <a:off x="740411" y="2759076"/>
          <a:ext cx="7864475" cy="228155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62380"/>
                <a:gridCol w="3487420"/>
                <a:gridCol w="3114675"/>
              </a:tblGrid>
              <a:tr h="299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值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3327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width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像素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px</a:t>
                      </a: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或百分比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设置水平线宽度。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331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size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整数，单位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px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设置水平线高度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5241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color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rgb</a:t>
                      </a: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函数、十六进制数，颜色英文名称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设置水平线颜色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7487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align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left</a:t>
                      </a:r>
                      <a:endParaRPr kumimoji="0" lang="en-US" altLang="zh-CN" sz="14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center</a:t>
                      </a:r>
                      <a:endParaRPr kumimoji="0" lang="en-US" altLang="zh-CN" sz="14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right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设置水平线对齐方式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拼音</a:t>
            </a:r>
            <a:r>
              <a:rPr lang="en-US" altLang="zh-CN" dirty="0" smtClean="0"/>
              <a:t>/</a:t>
            </a:r>
            <a:r>
              <a:rPr lang="zh-CN" altLang="en-US" dirty="0" smtClean="0"/>
              <a:t>音标注释</a:t>
            </a:r>
            <a:r>
              <a:rPr lang="en-US" altLang="zh-CN" dirty="0" smtClean="0"/>
              <a:t>ruby</a:t>
            </a:r>
            <a:r>
              <a:rPr lang="zh-CN" altLang="en-US" dirty="0" smtClean="0"/>
              <a:t>标记和</a:t>
            </a:r>
            <a:r>
              <a:rPr lang="en-US" altLang="zh-CN" dirty="0" err="1" smtClean="0"/>
              <a:t>rt/rp</a:t>
            </a:r>
            <a:r>
              <a:rPr lang="zh-CN" altLang="en-US" dirty="0" smtClean="0"/>
              <a:t>标记</a:t>
            </a:r>
            <a:endParaRPr lang="en-US" altLang="zh-CN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595630" y="1226821"/>
            <a:ext cx="6096000" cy="1600199"/>
          </a:xfrm>
        </p:spPr>
        <p:txBody>
          <a:bodyPr>
            <a:normAutofit lnSpcReduction="20000"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/>
              <a:t>基本语法</a:t>
            </a:r>
            <a:endParaRPr lang="zh-CN" altLang="en-US" sz="1600" dirty="0"/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&lt;ruby&gt;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中&lt;rp&gt;(&lt;/rp&gt;&lt;rt&gt;zhong&lt;/rt&gt;&lt;rp&gt;)&lt;/rp&gt;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国&lt;rp&gt;(&lt;/rp&gt;&lt;rt&gt;guo&lt;/rt&gt;&lt;rp&gt;)&lt;/rp&gt;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&lt;/ruby&gt;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239000" y="1905000"/>
            <a:ext cx="1000125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685800" y="3336925"/>
            <a:ext cx="794893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405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b="0" dirty="0" smtClean="0"/>
              <a:t>ruby </a:t>
            </a:r>
            <a:r>
              <a:rPr lang="zh-CN" altLang="en-US" sz="2000" b="0" dirty="0" smtClean="0"/>
              <a:t>标记定义</a:t>
            </a:r>
            <a:r>
              <a:rPr lang="en-US" altLang="zh-CN" sz="2000" b="0" dirty="0" smtClean="0"/>
              <a:t>ruby</a:t>
            </a:r>
            <a:r>
              <a:rPr lang="zh-CN" altLang="en-US" sz="2000" b="0" dirty="0" smtClean="0"/>
              <a:t>注释（中文注音或字符）。</a:t>
            </a:r>
            <a:r>
              <a:rPr lang="en-US" altLang="zh-CN" sz="2000" b="0" dirty="0" smtClean="0"/>
              <a:t>ruby</a:t>
            </a:r>
            <a:r>
              <a:rPr lang="zh-CN" altLang="en-US" sz="2000" b="0" dirty="0" smtClean="0"/>
              <a:t>标记与</a:t>
            </a:r>
            <a:r>
              <a:rPr lang="en-US" altLang="zh-CN" sz="2000" b="0" dirty="0" err="1" smtClean="0"/>
              <a:t>rt</a:t>
            </a:r>
            <a:r>
              <a:rPr lang="zh-CN" altLang="en-US" sz="2000" b="0" dirty="0" smtClean="0"/>
              <a:t>标记一同使用。</a:t>
            </a:r>
            <a:endParaRPr lang="en-US" altLang="zh-CN" sz="2000" b="0" dirty="0" smtClean="0"/>
          </a:p>
          <a:p>
            <a:pPr marL="446405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b="0" dirty="0" smtClean="0"/>
              <a:t>ruby</a:t>
            </a:r>
            <a:r>
              <a:rPr lang="zh-CN" altLang="en-US" sz="2000" b="0" dirty="0" smtClean="0"/>
              <a:t>标记由一个或多个字符（需要一个解释</a:t>
            </a:r>
            <a:r>
              <a:rPr lang="en-US" altLang="zh-CN" sz="2000" b="0" dirty="0" smtClean="0"/>
              <a:t>/</a:t>
            </a:r>
            <a:r>
              <a:rPr lang="zh-CN" altLang="en-US" sz="2000" b="0" dirty="0" smtClean="0"/>
              <a:t>发音）和一个提供该信息的</a:t>
            </a:r>
            <a:r>
              <a:rPr lang="en-US" altLang="zh-CN" sz="2000" b="0" dirty="0" err="1" smtClean="0"/>
              <a:t>rt</a:t>
            </a:r>
            <a:r>
              <a:rPr lang="en-US" altLang="zh-CN" sz="2000" b="0" dirty="0" smtClean="0"/>
              <a:t> </a:t>
            </a:r>
            <a:r>
              <a:rPr lang="zh-CN" altLang="en-US" sz="2000" b="0" dirty="0" smtClean="0"/>
              <a:t>标记组成，还包括可选的</a:t>
            </a:r>
            <a:r>
              <a:rPr lang="en-US" altLang="zh-CN" sz="2000" b="0" dirty="0" err="1" smtClean="0"/>
              <a:t>rp</a:t>
            </a:r>
            <a:r>
              <a:rPr lang="zh-CN" altLang="en-US" sz="2000" b="0" dirty="0" smtClean="0"/>
              <a:t>标记，定义当浏览器不支持</a:t>
            </a:r>
            <a:r>
              <a:rPr lang="en-US" altLang="zh-CN" sz="2000" b="0" dirty="0" smtClean="0"/>
              <a:t>ruby </a:t>
            </a:r>
            <a:r>
              <a:rPr lang="zh-CN" altLang="en-US" sz="2000" b="0" dirty="0" smtClean="0"/>
              <a:t>标记时显示的内容。</a:t>
            </a:r>
            <a:endParaRPr lang="zh-CN" altLang="en-US" sz="2000" b="0" dirty="0" smtClean="0"/>
          </a:p>
          <a:p>
            <a:pPr marL="446405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000" b="0" dirty="0" smtClean="0"/>
          </a:p>
          <a:p>
            <a:pPr marL="446405" indent="447675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0" dirty="0" smtClean="0">
                <a:solidFill>
                  <a:srgbClr val="FF0000"/>
                </a:solidFill>
              </a:rPr>
              <a:t>注意有些浏览器当定义</a:t>
            </a:r>
            <a:r>
              <a:rPr lang="en-US" altLang="zh-CN" sz="2000" b="0" dirty="0" err="1" smtClean="0">
                <a:solidFill>
                  <a:srgbClr val="FF0000"/>
                </a:solidFill>
              </a:rPr>
              <a:t>rp</a:t>
            </a:r>
            <a:r>
              <a:rPr lang="zh-CN" altLang="en-US" sz="2000" b="0" dirty="0" smtClean="0">
                <a:solidFill>
                  <a:srgbClr val="FF0000"/>
                </a:solidFill>
              </a:rPr>
              <a:t>标记后，将不起效果。</a:t>
            </a:r>
            <a:endParaRPr lang="zh-CN" altLang="en-US" sz="2000" b="0" dirty="0" smtClean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段落缩进标记</a:t>
            </a:r>
            <a:r>
              <a:rPr lang="en-US" altLang="zh-CN" dirty="0"/>
              <a:t>&lt;</a:t>
            </a:r>
            <a:r>
              <a:rPr lang="en-US" altLang="zh-CN" dirty="0" err="1"/>
              <a:t>blockquote</a:t>
            </a:r>
            <a:r>
              <a:rPr lang="en-US" altLang="zh-CN" dirty="0"/>
              <a:t>&gt; </a:t>
            </a:r>
            <a:endParaRPr lang="en-US" altLang="zh-CN" dirty="0"/>
          </a:p>
        </p:txBody>
      </p:sp>
      <p:sp>
        <p:nvSpPr>
          <p:cNvPr id="12186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 smtClean="0"/>
              <a:t>    </a:t>
            </a:r>
            <a:r>
              <a:rPr lang="zh-CN" altLang="zh-CN" sz="1800" dirty="0" smtClean="0"/>
              <a:t>段落</a:t>
            </a:r>
            <a:r>
              <a:rPr lang="zh-CN" altLang="zh-CN" sz="1800" dirty="0"/>
              <a:t>缩进</a:t>
            </a:r>
            <a:r>
              <a:rPr lang="en-US" altLang="zh-CN" sz="1800" dirty="0"/>
              <a:t>(</a:t>
            </a:r>
            <a:r>
              <a:rPr lang="zh-CN" altLang="zh-CN" sz="1800" dirty="0"/>
              <a:t>也称为“块引用”</a:t>
            </a:r>
            <a:r>
              <a:rPr lang="en-US" altLang="zh-CN" sz="1800" dirty="0"/>
              <a:t>)blockquote</a:t>
            </a:r>
            <a:r>
              <a:rPr lang="zh-CN" altLang="zh-CN" sz="1800" dirty="0"/>
              <a:t>标记引用的内容必须是块级标记，浏览器在</a:t>
            </a:r>
            <a:r>
              <a:rPr lang="en-US" altLang="zh-CN" sz="1800" dirty="0"/>
              <a:t> blockquote</a:t>
            </a:r>
            <a:r>
              <a:rPr lang="zh-CN" altLang="zh-CN" sz="1800" dirty="0"/>
              <a:t>标记前后添加了换行，并增加了外边距</a:t>
            </a:r>
            <a:r>
              <a:rPr lang="zh-CN" altLang="zh-CN" sz="1800" dirty="0" smtClean="0"/>
              <a:t>。</a:t>
            </a:r>
            <a:endParaRPr lang="en-US" altLang="zh-CN" sz="1800" dirty="0" smtClean="0"/>
          </a:p>
          <a:p>
            <a:r>
              <a:rPr lang="en-US" altLang="zh-CN" sz="1800" dirty="0"/>
              <a:t> </a:t>
            </a:r>
            <a:r>
              <a:rPr lang="zh-CN" altLang="zh-CN" sz="1800" dirty="0" smtClean="0"/>
              <a:t>一对</a:t>
            </a:r>
            <a:r>
              <a:rPr lang="en-US" altLang="zh-CN" sz="1800" dirty="0"/>
              <a:t>blockquote</a:t>
            </a:r>
            <a:r>
              <a:rPr lang="zh-CN" altLang="zh-CN" sz="1800" dirty="0"/>
              <a:t>标记能够向右缩进</a:t>
            </a:r>
            <a:r>
              <a:rPr lang="en-US" altLang="zh-CN" sz="1800" dirty="0"/>
              <a:t>5</a:t>
            </a:r>
            <a:r>
              <a:rPr lang="zh-CN" altLang="zh-CN" sz="1800" dirty="0"/>
              <a:t>个西文字符的位置。</a:t>
            </a:r>
            <a:endParaRPr lang="zh-CN" altLang="zh-CN" sz="1800" dirty="0"/>
          </a:p>
          <a:p>
            <a:r>
              <a:rPr lang="zh-CN" altLang="en-US" sz="1800" dirty="0" smtClean="0">
                <a:latin typeface="+mj-ea"/>
                <a:ea typeface="+mj-ea"/>
              </a:rPr>
              <a:t>基本</a:t>
            </a:r>
            <a:r>
              <a:rPr lang="zh-CN" altLang="en-US" sz="1800" dirty="0">
                <a:latin typeface="+mj-ea"/>
                <a:ea typeface="+mj-ea"/>
              </a:rPr>
              <a:t>语法 </a:t>
            </a:r>
            <a:endParaRPr lang="zh-CN" altLang="en-US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&lt;body&gt;</a:t>
            </a:r>
            <a:endParaRPr lang="en-US" altLang="zh-CN" sz="1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&lt;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blockquote&gt;</a:t>
            </a:r>
            <a:r>
              <a:rPr lang="zh-CN" altLang="en-US" sz="1800" dirty="0">
                <a:solidFill>
                  <a:srgbClr val="FF0000"/>
                </a:solidFill>
                <a:latin typeface="Verdana" panose="020B0604030504040204" pitchFamily="34" charset="0"/>
                <a:ea typeface="+mj-ea"/>
                <a:cs typeface="Verdana" panose="020B0604030504040204" pitchFamily="34" charset="0"/>
              </a:rPr>
              <a:t>需要缩进的内容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&lt;/blockquote&gt;</a:t>
            </a:r>
            <a:endParaRPr lang="en-US" altLang="zh-CN" sz="1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&lt;/body&gt; </a:t>
            </a:r>
            <a:endParaRPr lang="zh-CN" altLang="en-US" sz="1800" dirty="0" smtClean="0">
              <a:solidFill>
                <a:srgbClr val="FF0000"/>
              </a:solidFill>
              <a:latin typeface="Verdana" panose="020B0604030504040204" pitchFamily="34" charset="0"/>
              <a:ea typeface="+mj-ea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预格式化标记</a:t>
            </a:r>
            <a:r>
              <a:rPr lang="en-US" altLang="zh-CN"/>
              <a:t>&lt;pre&gt; </a:t>
            </a:r>
            <a:endParaRPr lang="en-US" altLang="zh-CN"/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 smtClean="0"/>
              <a:t>&lt;</a:t>
            </a:r>
            <a:r>
              <a:rPr lang="en-US" altLang="zh-CN" sz="2000" b="0" dirty="0"/>
              <a:t>pre&gt;&lt;/pre&gt;</a:t>
            </a:r>
            <a:r>
              <a:rPr lang="zh-CN" altLang="en-US" sz="2000" b="0" dirty="0"/>
              <a:t>标记对网页中的</a:t>
            </a:r>
            <a:r>
              <a:rPr lang="zh-CN" altLang="en-US" sz="2000" b="0" u="sng" dirty="0">
                <a:solidFill>
                  <a:srgbClr val="FF0000"/>
                </a:solidFill>
              </a:rPr>
              <a:t>文字段落进行预格式化</a:t>
            </a:r>
            <a:r>
              <a:rPr lang="zh-CN" altLang="en-US" sz="2000" b="0" dirty="0"/>
              <a:t>，浏览器会完整保留设计者</a:t>
            </a:r>
            <a:r>
              <a:rPr lang="zh-CN" altLang="en-US" sz="2000" b="0" u="sng" dirty="0">
                <a:solidFill>
                  <a:srgbClr val="FF0000"/>
                </a:solidFill>
              </a:rPr>
              <a:t>在源文件中所定义的格式</a:t>
            </a:r>
            <a:r>
              <a:rPr lang="zh-CN" altLang="en-US" sz="2000" b="0" dirty="0"/>
              <a:t>，包括各种</a:t>
            </a:r>
            <a:r>
              <a:rPr lang="zh-CN" altLang="en-US" sz="2000" b="0" u="sng" dirty="0">
                <a:solidFill>
                  <a:srgbClr val="FF0000"/>
                </a:solidFill>
              </a:rPr>
              <a:t>空格、缩进以及其他特殊格式</a:t>
            </a:r>
            <a:r>
              <a:rPr lang="zh-CN" altLang="en-US" sz="2000" b="0" dirty="0"/>
              <a:t>。 </a:t>
            </a:r>
            <a:endParaRPr lang="zh-CN" altLang="en-US" sz="2000" b="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ea typeface="宋体" panose="02010600030101010101" pitchFamily="2" charset="-122"/>
              </a:rPr>
              <a:t>基本语法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&lt;pre&gt;</a:t>
            </a:r>
            <a:r>
              <a:rPr lang="zh-CN" altLang="en-US" sz="18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预格式化文本 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&lt;/pre &gt; </a:t>
            </a:r>
            <a:endParaRPr lang="en-US" altLang="zh-CN" sz="18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&lt;pre&gt;</a:t>
            </a:r>
            <a:endParaRPr lang="en-US" altLang="zh-CN" sz="16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 </a:t>
            </a: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春 晓 			    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		       孟浩然 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      春眠不觉晓，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               处处闻啼鸟。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      夜来风雨声，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               花落知多少。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</a:t>
            </a: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&lt;/pre&gt;</a:t>
            </a:r>
            <a:endParaRPr lang="en-US" altLang="zh-CN" sz="16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页面设计实例</a:t>
            </a:r>
            <a:r>
              <a:rPr lang="en-US" altLang="zh-CN"/>
              <a:t>—</a:t>
            </a:r>
            <a:r>
              <a:rPr lang="zh-CN" altLang="en-US"/>
              <a:t>实例 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25" y="1826895"/>
            <a:ext cx="8490585" cy="32804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头部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&lt;head&gt;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b="0" dirty="0"/>
              <a:t>头部标记包含的信息一般不显示在网页上。</a:t>
            </a:r>
            <a:endParaRPr lang="zh-CN" altLang="en-US" b="0" dirty="0"/>
          </a:p>
          <a:p>
            <a:pPr>
              <a:buNone/>
            </a:pPr>
            <a:r>
              <a:rPr lang="zh-CN" altLang="en-US" b="0" dirty="0"/>
              <a:t>页面标题</a:t>
            </a:r>
            <a:r>
              <a:rPr lang="en-US" altLang="zh-CN" b="0" dirty="0"/>
              <a:t>&lt;title</a:t>
            </a:r>
            <a:r>
              <a:rPr lang="en-US" altLang="zh-CN" b="0" dirty="0" smtClean="0"/>
              <a:t>&gt; </a:t>
            </a:r>
            <a:r>
              <a:rPr lang="en-US" altLang="zh-CN" b="0" dirty="0" smtClean="0"/>
              <a:t>&lt;/title</a:t>
            </a:r>
            <a:r>
              <a:rPr lang="en-US" altLang="zh-CN" b="0" dirty="0" smtClean="0"/>
              <a:t>&gt;</a:t>
            </a:r>
            <a:endParaRPr lang="en-US" altLang="zh-CN" b="0" dirty="0"/>
          </a:p>
          <a:p>
            <a:r>
              <a:rPr lang="en-US" altLang="zh-CN" b="0" dirty="0"/>
              <a:t> </a:t>
            </a:r>
            <a:r>
              <a:rPr lang="en-US" altLang="zh-CN" sz="1900" b="0" dirty="0">
                <a:solidFill>
                  <a:srgbClr val="FF0000"/>
                </a:solidFill>
              </a:rPr>
              <a:t>&lt;title&gt;</a:t>
            </a:r>
            <a:r>
              <a:rPr lang="zh-CN" altLang="en-US" sz="1900" b="0" dirty="0">
                <a:solidFill>
                  <a:srgbClr val="FF0000"/>
                </a:solidFill>
              </a:rPr>
              <a:t>深圳大学</a:t>
            </a:r>
            <a:r>
              <a:rPr lang="en-US" altLang="zh-CN" sz="1900" b="0" dirty="0">
                <a:solidFill>
                  <a:srgbClr val="FF0000"/>
                </a:solidFill>
              </a:rPr>
              <a:t>&lt;/title&gt;</a:t>
            </a:r>
            <a:r>
              <a:rPr lang="zh-CN" altLang="en-US" sz="1900" b="0" dirty="0">
                <a:solidFill>
                  <a:srgbClr val="FF0000"/>
                </a:solidFill>
              </a:rPr>
              <a:t>，标题信息显示在浏览器的标题栏上</a:t>
            </a:r>
            <a:endParaRPr lang="zh-CN" altLang="en-US" sz="1900" b="0" dirty="0">
              <a:solidFill>
                <a:srgbClr val="FF0000"/>
              </a:solidFill>
            </a:endParaRPr>
          </a:p>
          <a:p>
            <a:r>
              <a:rPr lang="zh-CN" altLang="en-US" sz="1900" b="0" dirty="0">
                <a:solidFill>
                  <a:srgbClr val="FF0000"/>
                </a:solidFill>
              </a:rPr>
              <a:t>因为要显示，所以最好不要遗漏，否则显示的将是？</a:t>
            </a:r>
            <a:endParaRPr lang="zh-CN" altLang="en-US" sz="1900" b="0" dirty="0">
              <a:solidFill>
                <a:srgbClr val="FF0000"/>
              </a:solidFill>
            </a:endParaRPr>
          </a:p>
          <a:p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  <a:p>
            <a:r>
              <a:rPr lang="zh-CN" altLang="en-US" b="0" dirty="0"/>
              <a:t>元素与标签、标记</a:t>
            </a:r>
            <a:endParaRPr lang="zh-CN" altLang="en-US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2962910"/>
            <a:ext cx="7602220" cy="25133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列表 </a:t>
            </a:r>
            <a:endParaRPr lang="zh-CN" alt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3720" y="1357630"/>
            <a:ext cx="8039100" cy="1760855"/>
          </a:xfrm>
        </p:spPr>
        <p:txBody>
          <a:bodyPr/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600" b="0" dirty="0" smtClean="0"/>
              <a:t>列表</a:t>
            </a:r>
            <a:r>
              <a:rPr lang="zh-CN" altLang="zh-CN" sz="1600" b="0" dirty="0"/>
              <a:t>能对网页中的相关信息进行合理的布局，将项目有序或无序地罗列在一起，从而方便用户浏览和操作</a:t>
            </a:r>
            <a:r>
              <a:rPr lang="zh-CN" altLang="zh-CN" sz="1600" b="0" dirty="0" smtClean="0"/>
              <a:t>。</a:t>
            </a:r>
            <a:endParaRPr lang="zh-CN" altLang="zh-CN" sz="1600" b="0" dirty="0" smtClean="0"/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b="0" dirty="0" smtClean="0"/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 smtClean="0"/>
              <a:t>HTML</a:t>
            </a:r>
            <a:r>
              <a:rPr lang="zh-CN" altLang="zh-CN" sz="1600" b="0" dirty="0"/>
              <a:t>中列表一共有</a:t>
            </a:r>
            <a:r>
              <a:rPr lang="en-US" altLang="zh-CN" sz="1600" b="0" dirty="0"/>
              <a:t>5</a:t>
            </a:r>
            <a:r>
              <a:rPr lang="zh-CN" altLang="zh-CN" sz="1600" b="0" dirty="0"/>
              <a:t>种，分别是无序列表、有序列表、定义列表、菜单列表和目录列表</a:t>
            </a:r>
            <a:r>
              <a:rPr lang="zh-CN" altLang="zh-CN" sz="1600" b="0" dirty="0" smtClean="0"/>
              <a:t>。常用</a:t>
            </a:r>
            <a:r>
              <a:rPr lang="zh-CN" altLang="zh-CN" sz="1600" b="0" dirty="0"/>
              <a:t>的列表</a:t>
            </a:r>
            <a:r>
              <a:rPr lang="zh-CN" altLang="zh-CN" sz="1600" b="0" dirty="0" smtClean="0"/>
              <a:t>有无序</a:t>
            </a:r>
            <a:r>
              <a:rPr lang="zh-CN" altLang="zh-CN" sz="1600" b="0" dirty="0"/>
              <a:t>列表、有序列表、定义</a:t>
            </a:r>
            <a:r>
              <a:rPr lang="zh-CN" altLang="zh-CN" sz="1600" b="0" dirty="0" smtClean="0"/>
              <a:t>列表</a:t>
            </a:r>
            <a:r>
              <a:rPr lang="zh-CN" altLang="en-US" sz="1600" b="0" dirty="0"/>
              <a:t>等</a:t>
            </a:r>
            <a:r>
              <a:rPr lang="en-US" altLang="zh-CN" sz="1600" b="0" dirty="0" smtClean="0"/>
              <a:t>3</a:t>
            </a:r>
            <a:r>
              <a:rPr lang="zh-CN" altLang="en-US" sz="1600" b="0" dirty="0" smtClean="0"/>
              <a:t>种</a:t>
            </a:r>
            <a:r>
              <a:rPr lang="zh-CN" altLang="zh-CN" sz="1600" b="0" dirty="0" smtClean="0"/>
              <a:t>。</a:t>
            </a:r>
            <a:endParaRPr lang="zh-CN" altLang="zh-CN" sz="1600" b="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97474" name="Group 194"/>
          <p:cNvGraphicFramePr>
            <a:graphicFrameLocks noGrp="1"/>
          </p:cNvGraphicFramePr>
          <p:nvPr>
            <p:ph sz="half" idx="2"/>
            <p:custDataLst>
              <p:tags r:id="rId1"/>
            </p:custDataLst>
          </p:nvPr>
        </p:nvGraphicFramePr>
        <p:xfrm>
          <a:off x="1217295" y="3521710"/>
          <a:ext cx="7012940" cy="20574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993265"/>
                <a:gridCol w="3064510"/>
                <a:gridCol w="195516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列表类型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标记符号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无序列表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kumimoji="0" lang="en-US" altLang="zh-CN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ul</a:t>
                      </a: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&gt;…&lt;/</a:t>
                      </a:r>
                      <a:r>
                        <a:rPr kumimoji="0" lang="en-US" altLang="zh-CN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ul</a:t>
                      </a: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常用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菜单列表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&lt;menu&gt;…&lt;/menu&gt;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不常用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目录列表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&lt;dir&gt;…&lt;/dir&gt;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不常用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有序列表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kumimoji="0" lang="en-US" altLang="zh-CN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ol</a:t>
                      </a: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&gt;…&lt;/</a:t>
                      </a:r>
                      <a:r>
                        <a:rPr kumimoji="0" lang="en-US" altLang="zh-CN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ol</a:t>
                      </a: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其实不太常用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定义列表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&lt;dl&gt;…&lt;/dl&gt;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</a:t>
            </a:r>
            <a:r>
              <a:rPr lang="zh-CN" altLang="en-US" dirty="0" smtClean="0"/>
              <a:t>列表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23035"/>
            <a:ext cx="7948930" cy="4775200"/>
          </a:xfrm>
        </p:spPr>
        <p:txBody>
          <a:bodyPr>
            <a:normAutofit fontScale="62500"/>
          </a:bodyPr>
          <a:lstStyle/>
          <a:p>
            <a:r>
              <a:rPr lang="zh-CN" altLang="en-US" sz="2200" b="0" dirty="0" smtClean="0"/>
              <a:t>无序列表（</a:t>
            </a:r>
            <a:r>
              <a:rPr lang="en-US" sz="2200" b="0" u="sng" dirty="0" smtClean="0">
                <a:solidFill>
                  <a:srgbClr val="FF0000"/>
                </a:solidFill>
              </a:rPr>
              <a:t>U</a:t>
            </a:r>
            <a:r>
              <a:rPr lang="en-US" sz="2200" b="0" dirty="0" smtClean="0"/>
              <a:t>nordered </a:t>
            </a:r>
            <a:r>
              <a:rPr lang="en-US" sz="2200" b="0" u="sng" dirty="0">
                <a:solidFill>
                  <a:srgbClr val="FF0000"/>
                </a:solidFill>
              </a:rPr>
              <a:t>L</a:t>
            </a:r>
            <a:r>
              <a:rPr lang="en-US" sz="2200" b="0" dirty="0"/>
              <a:t>ist </a:t>
            </a:r>
            <a:r>
              <a:rPr lang="en-US" sz="2200" b="0" dirty="0" smtClean="0"/>
              <a:t>）</a:t>
            </a:r>
            <a:endParaRPr lang="en-US" sz="2200" b="0" dirty="0" smtClean="0"/>
          </a:p>
          <a:p>
            <a:pPr>
              <a:buNone/>
            </a:pPr>
            <a:r>
              <a:rPr lang="zh-CN" altLang="en-US" sz="2200" b="0" dirty="0" smtClean="0"/>
              <a:t>          在</a:t>
            </a:r>
            <a:r>
              <a:rPr lang="en-US" altLang="zh-CN" sz="2200" b="0" dirty="0"/>
              <a:t>HTML</a:t>
            </a:r>
            <a:r>
              <a:rPr lang="zh-CN" altLang="en-US" sz="2200" b="0" dirty="0"/>
              <a:t>文件中插入成对的标记</a:t>
            </a:r>
            <a:r>
              <a:rPr lang="en-US" altLang="zh-CN" sz="2200" b="0" dirty="0"/>
              <a:t>&lt;</a:t>
            </a:r>
            <a:r>
              <a:rPr lang="en-US" altLang="zh-CN" sz="2200" b="0" dirty="0" err="1"/>
              <a:t>ul</a:t>
            </a:r>
            <a:r>
              <a:rPr lang="en-US" altLang="zh-CN" sz="2200" b="0" dirty="0"/>
              <a:t>&gt;&lt;/</a:t>
            </a:r>
            <a:r>
              <a:rPr lang="en-US" altLang="zh-CN" sz="2200" b="0" dirty="0" err="1"/>
              <a:t>ul</a:t>
            </a:r>
            <a:r>
              <a:rPr lang="en-US" altLang="zh-CN" sz="2200" b="0" dirty="0"/>
              <a:t>&gt;</a:t>
            </a:r>
            <a:r>
              <a:rPr lang="zh-CN" altLang="en-US" sz="2200" b="0" dirty="0"/>
              <a:t>，完成无序列表的插入。 </a:t>
            </a:r>
            <a:endParaRPr lang="zh-CN" altLang="en-US" sz="2200" b="0" dirty="0"/>
          </a:p>
          <a:p>
            <a:r>
              <a:rPr lang="zh-CN" altLang="en-US" sz="2200" dirty="0" smtClean="0">
                <a:sym typeface="+mn-ea"/>
              </a:rPr>
              <a:t>列表项</a:t>
            </a:r>
            <a:r>
              <a:rPr lang="en-US" altLang="zh-CN" sz="2200" dirty="0">
                <a:sym typeface="+mn-ea"/>
              </a:rPr>
              <a:t>(</a:t>
            </a:r>
            <a:r>
              <a:rPr lang="en-US" sz="2200" u="sng" dirty="0" smtClean="0">
                <a:solidFill>
                  <a:srgbClr val="FF0000"/>
                </a:solidFill>
                <a:sym typeface="+mn-ea"/>
              </a:rPr>
              <a:t>L</a:t>
            </a:r>
            <a:r>
              <a:rPr lang="en-US" sz="2200" dirty="0" smtClean="0">
                <a:sym typeface="+mn-ea"/>
              </a:rPr>
              <a:t>ist </a:t>
            </a:r>
            <a:r>
              <a:rPr lang="zh-CN" altLang="en-US" sz="2200" dirty="0" smtClean="0">
                <a:sym typeface="+mn-ea"/>
              </a:rPr>
              <a:t> </a:t>
            </a:r>
            <a:r>
              <a:rPr lang="en-US" sz="2200" u="sng" dirty="0" smtClean="0">
                <a:solidFill>
                  <a:srgbClr val="FF0000"/>
                </a:solidFill>
                <a:sym typeface="+mn-ea"/>
              </a:rPr>
              <a:t>I</a:t>
            </a:r>
            <a:r>
              <a:rPr lang="en-US" sz="2200" dirty="0" smtClean="0">
                <a:sym typeface="+mn-ea"/>
              </a:rPr>
              <a:t>tems) </a:t>
            </a:r>
            <a:r>
              <a:rPr lang="en-US" sz="2200" dirty="0" err="1" smtClean="0">
                <a:sym typeface="+mn-ea"/>
              </a:rPr>
              <a:t>li </a:t>
            </a:r>
            <a:r>
              <a:rPr lang="zh-CN" altLang="en-US" sz="2200" dirty="0" smtClean="0">
                <a:sym typeface="+mn-ea"/>
              </a:rPr>
              <a:t>标记用于定义一个列表项。</a:t>
            </a:r>
            <a:endParaRPr lang="zh-CN" altLang="en-US" sz="2200" b="0" dirty="0"/>
          </a:p>
          <a:p>
            <a:r>
              <a:rPr lang="zh-CN" altLang="en-US" sz="2200" b="0" dirty="0"/>
              <a:t>基本语法 </a:t>
            </a:r>
            <a:endParaRPr lang="zh-CN" altLang="en-US" sz="2200" b="0" dirty="0"/>
          </a:p>
          <a:p>
            <a:pPr lvl="1"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&lt;</a:t>
            </a:r>
            <a:r>
              <a:rPr lang="en-US" altLang="zh-CN" sz="1900" b="0" dirty="0" err="1">
                <a:solidFill>
                  <a:srgbClr val="FF0000"/>
                </a:solidFill>
              </a:rPr>
              <a:t>ul</a:t>
            </a:r>
            <a:r>
              <a:rPr lang="en-US" altLang="zh-CN" sz="1900" b="0" dirty="0">
                <a:solidFill>
                  <a:srgbClr val="FF0000"/>
                </a:solidFill>
              </a:rPr>
              <a:t> type</a:t>
            </a:r>
            <a:r>
              <a:rPr lang="en-US" altLang="zh-CN" sz="1900" b="0" dirty="0" smtClean="0">
                <a:solidFill>
                  <a:srgbClr val="FF0000"/>
                </a:solidFill>
              </a:rPr>
              <a:t>=“disc | circle | square"&gt; </a:t>
            </a:r>
            <a:endParaRPr lang="en-US" altLang="zh-CN" sz="190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		&lt;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 type=""&gt;</a:t>
            </a:r>
            <a:r>
              <a:rPr lang="zh-CN" altLang="en-US" sz="1900" b="0" dirty="0">
                <a:solidFill>
                  <a:srgbClr val="FF0000"/>
                </a:solidFill>
              </a:rPr>
              <a:t>项目名称</a:t>
            </a:r>
            <a:r>
              <a:rPr lang="en-US" altLang="zh-CN" sz="1900" b="0" dirty="0">
                <a:solidFill>
                  <a:srgbClr val="FF0000"/>
                </a:solidFill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&gt; </a:t>
            </a:r>
            <a:endParaRPr lang="en-US" altLang="zh-CN" sz="190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    	&lt;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 type=""&gt;</a:t>
            </a:r>
            <a:r>
              <a:rPr lang="zh-CN" altLang="en-US" sz="1900" b="0" dirty="0">
                <a:solidFill>
                  <a:srgbClr val="FF0000"/>
                </a:solidFill>
              </a:rPr>
              <a:t>项目名称</a:t>
            </a:r>
            <a:r>
              <a:rPr lang="en-US" altLang="zh-CN" sz="1900" b="0" dirty="0">
                <a:solidFill>
                  <a:srgbClr val="FF0000"/>
                </a:solidFill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&gt; </a:t>
            </a:r>
            <a:endParaRPr lang="en-US" altLang="zh-CN" sz="190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		&lt;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 type=""&gt;</a:t>
            </a:r>
            <a:r>
              <a:rPr lang="zh-CN" altLang="en-US" sz="1900" b="0" dirty="0">
                <a:solidFill>
                  <a:srgbClr val="FF0000"/>
                </a:solidFill>
              </a:rPr>
              <a:t>项目名称</a:t>
            </a:r>
            <a:r>
              <a:rPr lang="en-US" altLang="zh-CN" sz="1900" b="0" dirty="0">
                <a:solidFill>
                  <a:srgbClr val="FF0000"/>
                </a:solidFill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&gt; </a:t>
            </a:r>
            <a:endParaRPr lang="en-US" altLang="zh-CN" sz="190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		…</a:t>
            </a:r>
            <a:endParaRPr lang="en-US" altLang="zh-CN" sz="190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</a:rPr>
              <a:t>ul</a:t>
            </a:r>
            <a:r>
              <a:rPr lang="en-US" altLang="zh-CN" sz="1900" b="0" dirty="0">
                <a:solidFill>
                  <a:srgbClr val="FF0000"/>
                </a:solidFill>
              </a:rPr>
              <a:t>&gt; </a:t>
            </a:r>
            <a:endParaRPr lang="en-US" altLang="zh-CN" b="0" dirty="0" smtClean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zh-CN" altLang="en-US" sz="2200" b="0" dirty="0" smtClean="0"/>
              <a:t>符号：</a:t>
            </a:r>
            <a:r>
              <a:rPr lang="en-US" altLang="zh-CN" sz="2200" b="0" dirty="0" smtClean="0"/>
              <a:t> disc - </a:t>
            </a:r>
            <a:r>
              <a:rPr lang="zh-CN" altLang="en-US" sz="2200" b="0" dirty="0" smtClean="0"/>
              <a:t>●；</a:t>
            </a:r>
            <a:r>
              <a:rPr lang="en-US" altLang="zh-CN" sz="2200" b="0" dirty="0" smtClean="0"/>
              <a:t> circle -</a:t>
            </a:r>
            <a:r>
              <a:rPr lang="zh-CN" altLang="en-US" sz="2200" b="0" dirty="0" smtClean="0"/>
              <a:t>○；</a:t>
            </a:r>
            <a:r>
              <a:rPr lang="en-US" altLang="zh-CN" sz="2200" b="0" dirty="0" smtClean="0"/>
              <a:t> square -</a:t>
            </a:r>
            <a:r>
              <a:rPr lang="zh-CN" altLang="en-US" sz="2200" b="0" dirty="0" smtClean="0"/>
              <a:t>■</a:t>
            </a:r>
            <a:endParaRPr lang="zh-CN" altLang="en-US" sz="2200" b="0" dirty="0" smtClean="0"/>
          </a:p>
          <a:p>
            <a:pPr lvl="1">
              <a:buNone/>
            </a:pPr>
            <a:r>
              <a:rPr lang="en-US" altLang="zh-CN" sz="2200" b="0" dirty="0" smtClean="0"/>
              <a:t>type</a:t>
            </a:r>
            <a:r>
              <a:rPr sz="2200" b="0" dirty="0" smtClean="0"/>
              <a:t>以后少用</a:t>
            </a:r>
            <a:endParaRPr sz="2200" b="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无序列表案例</a:t>
            </a:r>
            <a:endParaRPr lang="zh-CN" altLang="en-US" sz="2800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3829685"/>
            <a:ext cx="4420870" cy="2556510"/>
          </a:xfrm>
        </p:spPr>
        <p:txBody>
          <a:bodyPr anchor="ctr">
            <a:norm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&lt;h4&gt;学校概况&lt;/h4&gt;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&lt;ul&gt;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&lt;li&gt;学校简介&lt;/li&gt;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&lt;li&gt;深大标识&lt;/li&gt;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&lt;li&gt;现任领导&lt;/li&gt;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&lt;li&gt;杰出校友&lt;/li&gt;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&lt;li&gt;校园地图&lt;/li&gt;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&lt;li&gt;校园风光&lt;/li&gt;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</a:t>
            </a: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校历&lt;/li&gt;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&lt;/ul&gt;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1975485"/>
            <a:ext cx="7670800" cy="1822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5440" y="1496060"/>
            <a:ext cx="29362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https://www.szu.edu.cn/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有序</a:t>
            </a:r>
            <a:r>
              <a:rPr lang="zh-CN" altLang="en-US" dirty="0" smtClean="0"/>
              <a:t>列表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1800" b="0" dirty="0" smtClean="0"/>
              <a:t>有序列表</a:t>
            </a:r>
            <a:r>
              <a:rPr lang="en-US" sz="1800" b="0" dirty="0" smtClean="0"/>
              <a:t>(</a:t>
            </a:r>
            <a:r>
              <a:rPr lang="en-US" sz="1800" b="0" u="sng" dirty="0" smtClean="0">
                <a:solidFill>
                  <a:srgbClr val="FF0000"/>
                </a:solidFill>
              </a:rPr>
              <a:t>O</a:t>
            </a:r>
            <a:r>
              <a:rPr lang="en-US" sz="1800" b="0" dirty="0" smtClean="0"/>
              <a:t>rdered </a:t>
            </a:r>
            <a:r>
              <a:rPr lang="en-US" sz="1800" b="0" u="sng" dirty="0" smtClean="0">
                <a:solidFill>
                  <a:srgbClr val="FF0000"/>
                </a:solidFill>
              </a:rPr>
              <a:t>L</a:t>
            </a:r>
            <a:r>
              <a:rPr lang="en-US" sz="1800" b="0" dirty="0" smtClean="0"/>
              <a:t>ist) </a:t>
            </a:r>
            <a:r>
              <a:rPr lang="en-US" sz="1800" b="0" dirty="0" err="1" smtClean="0"/>
              <a:t>ol </a:t>
            </a:r>
            <a:r>
              <a:rPr lang="zh-CN" altLang="en-US" sz="1800" b="0" dirty="0" smtClean="0"/>
              <a:t>标记是成对标记。在</a:t>
            </a:r>
            <a:r>
              <a:rPr lang="en-US" altLang="zh-CN" sz="1800" b="0" dirty="0"/>
              <a:t>HTML</a:t>
            </a:r>
            <a:r>
              <a:rPr lang="zh-CN" altLang="en-US" sz="1800" b="0" dirty="0"/>
              <a:t>文件中插入成对的标记</a:t>
            </a:r>
            <a:r>
              <a:rPr lang="en-US" altLang="zh-CN" sz="1800" b="0" dirty="0"/>
              <a:t>&lt;</a:t>
            </a:r>
            <a:r>
              <a:rPr lang="en-US" altLang="zh-CN" sz="1800" b="0" dirty="0" err="1"/>
              <a:t>ol</a:t>
            </a:r>
            <a:r>
              <a:rPr lang="en-US" altLang="zh-CN" sz="1800" b="0" dirty="0"/>
              <a:t>&gt;&lt;/</a:t>
            </a:r>
            <a:r>
              <a:rPr lang="en-US" altLang="zh-CN" sz="1800" b="0" dirty="0" err="1"/>
              <a:t>ol</a:t>
            </a:r>
            <a:r>
              <a:rPr lang="en-US" altLang="zh-CN" sz="1800" b="0" dirty="0"/>
              <a:t>&gt;</a:t>
            </a:r>
            <a:r>
              <a:rPr lang="zh-CN" altLang="en-US" sz="1800" b="0" dirty="0"/>
              <a:t>，完成有序列表的插入。 </a:t>
            </a:r>
            <a:endParaRPr lang="zh-CN" altLang="en-US" sz="1800" b="0" dirty="0"/>
          </a:p>
          <a:p>
            <a:r>
              <a:rPr lang="zh-CN" altLang="en-US" sz="1800" b="0" dirty="0"/>
              <a:t>基本</a:t>
            </a:r>
            <a:r>
              <a:rPr lang="zh-CN" altLang="en-US" sz="1800" b="0" dirty="0" smtClean="0"/>
              <a:t>语法</a:t>
            </a:r>
            <a:endParaRPr lang="en-US" altLang="zh-CN" sz="1800" b="0" dirty="0" smtClean="0"/>
          </a:p>
          <a:p>
            <a:pPr>
              <a:buNone/>
            </a:pPr>
            <a:r>
              <a:rPr lang="zh-CN" altLang="en-US" sz="2000" b="0" dirty="0">
                <a:latin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" 1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A | a | I | </a:t>
            </a:r>
            <a:r>
              <a:rPr lang="en-US" altLang="zh-CN" sz="1800" b="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" 2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 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 &lt;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type=""  value="n"&gt;</a:t>
            </a:r>
            <a:r>
              <a:rPr lang="zh-CN" altLang="en-US" sz="18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项目名称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&lt;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type=""  value="n"&gt;</a:t>
            </a:r>
            <a:r>
              <a:rPr lang="zh-CN" altLang="en-US" sz="18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项目名称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&lt;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type=""  value="n"&gt;</a:t>
            </a:r>
            <a:r>
              <a:rPr lang="zh-CN" altLang="en-US" sz="18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项目名称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…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sz="1600" smtClean="0">
              <a:sym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600" smtClean="0">
                <a:sym typeface="+mn-ea"/>
              </a:rPr>
              <a:t>type</a:t>
            </a:r>
            <a:r>
              <a:rPr sz="1600" smtClean="0">
                <a:sym typeface="+mn-ea"/>
              </a:rPr>
              <a:t>以后也是少用</a:t>
            </a:r>
            <a:endParaRPr sz="2000" b="0" dirty="0" smtClean="0"/>
          </a:p>
          <a:p>
            <a:pPr lvl="1">
              <a:buFont typeface="Wingdings" panose="05000000000000000000" pitchFamily="2" charset="2"/>
              <a:buNone/>
            </a:pPr>
            <a:endParaRPr lang="en-US" altLang="zh-CN" sz="20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有序列表案例 </a:t>
            </a:r>
            <a:endParaRPr lang="zh-CN" altLang="en-US" dirty="0"/>
          </a:p>
        </p:txBody>
      </p:sp>
      <p:sp>
        <p:nvSpPr>
          <p:cNvPr id="117765" name="Rectangle 5"/>
          <p:cNvSpPr>
            <a:spLocks noGrp="1" noChangeArrowheads="1"/>
          </p:cNvSpPr>
          <p:nvPr>
            <p:ph idx="1"/>
          </p:nvPr>
        </p:nvSpPr>
        <p:spPr>
          <a:xfrm>
            <a:off x="367030" y="967740"/>
            <a:ext cx="4893945" cy="5281930"/>
          </a:xfrm>
        </p:spPr>
        <p:txBody>
          <a:bodyPr lIns="0" tIns="0" rIns="0" bIns="0">
            <a:noAutofit/>
          </a:bodyPr>
          <a:lstStyle/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&lt;h4&gt;1数字编号：&lt;/h4&gt;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&lt;ol&gt;      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&lt;li&gt;计算机科学与技术专业&lt;/li&gt;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&lt;li&gt;软件工程专业 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&lt;li&gt;网络与大数据专业&lt;/li&gt;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&lt;li&gt;人工智能专业&lt;/li&gt; 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&lt;/ol&gt;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&lt;h4&gt;A字母编号：&lt;/h4&gt;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&lt;ol type="A"&gt;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&lt;li&gt;计算机科学与技术专业&lt;/li&gt;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&lt;li&gt;软件工程专业 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&lt;li&gt;网络与大数据专业&lt;/li&gt;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&lt;li&gt;人工智能专业&lt;/li&gt;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&lt;/ol&gt;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&lt;h4&gt;aI混合编号：&lt;/h4&gt;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&lt;ol type="a"&gt;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&lt;li&gt;计算机科学与技术专业&lt;/li&gt;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 type="I" value="8"&gt;软件工程专业&lt;/li&gt;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&lt;li&gt;网络与大数据专业&lt;/li&gt;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&lt;li&gt;人工智能专业&lt;/li&gt;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&lt;li&gt;电子科学与技术专业&lt;/li&gt;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&lt;li&gt;物联网工程专业&lt;/li&gt;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&lt;/ol&gt;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1475" y="967740"/>
            <a:ext cx="3073400" cy="476631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4600575" y="4918075"/>
            <a:ext cx="1120775" cy="91630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列表</a:t>
            </a:r>
            <a:r>
              <a:rPr lang="zh-CN" altLang="en-US" dirty="0"/>
              <a:t>嵌套</a:t>
            </a:r>
            <a:endParaRPr lang="zh-CN" altLang="en-US" dirty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 smtClean="0"/>
              <a:t>       </a:t>
            </a:r>
            <a:r>
              <a:rPr lang="zh-CN" altLang="en-US" sz="1800" b="0" dirty="0" smtClean="0"/>
              <a:t>在</a:t>
            </a:r>
            <a:r>
              <a:rPr lang="en-US" altLang="zh-CN" sz="1800" b="0" dirty="0"/>
              <a:t>HTML</a:t>
            </a:r>
            <a:r>
              <a:rPr lang="zh-CN" altLang="en-US" sz="1800" b="0" dirty="0"/>
              <a:t>文件中</a:t>
            </a:r>
            <a:r>
              <a:rPr lang="zh-CN" altLang="en-US" sz="1800" b="0" dirty="0" smtClean="0"/>
              <a:t>，列表嵌套使用</a:t>
            </a: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不仅使网页的内容布局更加美观</a:t>
            </a:r>
            <a:r>
              <a:rPr lang="zh-CN" altLang="en-US" sz="1800" b="0" dirty="0"/>
              <a:t>，而且使显示的内容更加清晰、明白。 </a:t>
            </a:r>
            <a:endParaRPr lang="zh-CN" altLang="en-US" sz="1800" b="0" dirty="0"/>
          </a:p>
          <a:p>
            <a:endParaRPr lang="zh-CN" altLang="en-US" sz="1800" b="0" dirty="0"/>
          </a:p>
          <a:p>
            <a:r>
              <a:rPr lang="zh-CN" altLang="en-US" sz="1800" b="0" dirty="0"/>
              <a:t>基本语法</a:t>
            </a:r>
            <a:endParaRPr lang="zh-CN" altLang="en-US" sz="1800" b="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</a:t>
            </a:r>
            <a:r>
              <a:rPr lang="en-US" altLang="zh-CN" sz="1900" b="0" u="sng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900" b="0" u="sng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900" b="0" u="sng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</a:t>
            </a:r>
            <a:r>
              <a:rPr lang="zh-CN" altLang="en-US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</a:t>
            </a:r>
            <a:r>
              <a:rPr lang="zh-CN" altLang="en-US" sz="1900" b="0" dirty="0" smtClean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名称</a:t>
            </a:r>
            <a:endParaRPr lang="en-US" altLang="zh-CN" sz="1900" b="0" dirty="0" smtClean="0">
              <a:solidFill>
                <a:srgbClr val="FF0000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zh-CN" altLang="en-US" sz="1900" b="0" dirty="0" smtClean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&lt;li &gt;</a:t>
            </a:r>
            <a:r>
              <a:rPr lang="zh-CN" altLang="en-US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项目名称 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900" b="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900" b="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altLang="zh-CN" sz="1900" b="0" u="sng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900" b="0" u="sng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li&gt;</a:t>
            </a:r>
            <a:endParaRPr lang="en-US" altLang="zh-CN" sz="1900" b="0" u="sng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…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6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嵌套列表案例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20370" y="1117600"/>
            <a:ext cx="4564380" cy="5130165"/>
          </a:xfrm>
        </p:spPr>
        <p:txBody>
          <a:bodyPr>
            <a:noAutofit/>
          </a:bodyPr>
          <a:lstStyle/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&lt;h4&gt;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清华大学出版社图书分类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&lt;/h4&gt;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4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type="1"&gt;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&lt;h4&gt;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计算机与电子信息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&lt;/h4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</a:t>
            </a:r>
            <a:r>
              <a:rPr lang="en-US" altLang="zh-CN" sz="14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type="A"&gt;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536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数据库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536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电子信息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536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计算机组成与原理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536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计算机基础</a:t>
            </a:r>
            <a:endParaRPr lang="zh-CN" altLang="en-US" sz="14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4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type="disc"&gt; 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计算机文化基础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公共基础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软件技术基础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计算机导论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计算思维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4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536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&lt;/li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&lt;/</a:t>
            </a:r>
            <a:r>
              <a:rPr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ol</a:t>
            </a: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</a:t>
            </a:r>
            <a:endParaRPr lang="en-US" altLang="zh-CN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+mn-ea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&lt;/</a:t>
            </a: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li&gt;</a:t>
            </a:r>
            <a:endParaRPr lang="en-US" altLang="zh-CN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+mn-ea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&lt;li&gt;&lt;h4&gt;</a:t>
            </a:r>
            <a:r>
              <a:rPr sz="140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理工</a:t>
            </a: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&lt;/h4&gt;&lt;/li&gt;</a:t>
            </a:r>
            <a:endParaRPr lang="en-US" altLang="zh-CN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+mn-ea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&lt;li&gt;&lt;h4&gt;</a:t>
            </a:r>
            <a:r>
              <a:rPr sz="140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经管与人文</a:t>
            </a: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&lt;/h4&gt;&lt;/li</a:t>
            </a:r>
            <a:r>
              <a:rPr lang="en-US" altLang="zh-CN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  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&lt;/</a:t>
            </a:r>
            <a:r>
              <a:rPr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ol</a:t>
            </a: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	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+mn-ea"/>
            </a:endParaRPr>
          </a:p>
        </p:txBody>
      </p:sp>
      <p:pic>
        <p:nvPicPr>
          <p:cNvPr id="8" name="图片 7"/>
          <p:cNvPicPr/>
          <p:nvPr/>
        </p:nvPicPr>
        <p:blipFill>
          <a:blip r:embed="rId1" cstate="print"/>
          <a:srcRect t="13732" r="35973"/>
          <a:stretch>
            <a:fillRect/>
          </a:stretch>
        </p:blipFill>
        <p:spPr>
          <a:xfrm>
            <a:off x="4862830" y="1185545"/>
            <a:ext cx="3721735" cy="4486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zh-CN" altLang="en-US" dirty="0" smtClean="0"/>
              <a:t>列表</a:t>
            </a:r>
            <a:endParaRPr lang="en-US" altLang="zh-CN" dirty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1800" b="0" dirty="0" smtClean="0"/>
              <a:t>       定义列表</a:t>
            </a:r>
            <a:r>
              <a:rPr lang="en-US" sz="1800" b="0" dirty="0" smtClean="0"/>
              <a:t>(</a:t>
            </a:r>
            <a:r>
              <a:rPr lang="en-US" sz="1800" b="0" u="sng" dirty="0" smtClean="0">
                <a:solidFill>
                  <a:srgbClr val="FF0000"/>
                </a:solidFill>
              </a:rPr>
              <a:t>D</a:t>
            </a:r>
            <a:r>
              <a:rPr lang="en-US" sz="1800" b="0" dirty="0" smtClean="0"/>
              <a:t>efinition </a:t>
            </a:r>
            <a:r>
              <a:rPr lang="en-US" sz="1800" b="0" u="sng" dirty="0" smtClean="0">
                <a:solidFill>
                  <a:srgbClr val="FF0000"/>
                </a:solidFill>
              </a:rPr>
              <a:t>L</a:t>
            </a:r>
            <a:r>
              <a:rPr lang="en-US" sz="1800" b="0" dirty="0" smtClean="0"/>
              <a:t>ist)dl</a:t>
            </a:r>
            <a:r>
              <a:rPr lang="zh-CN" altLang="en-US" sz="1800" b="0" dirty="0" smtClean="0"/>
              <a:t>标记是</a:t>
            </a:r>
            <a:r>
              <a:rPr lang="zh-CN" altLang="en-US" sz="1800" b="0" dirty="0"/>
              <a:t>成</a:t>
            </a:r>
            <a:r>
              <a:rPr lang="zh-CN" altLang="en-US" sz="1800" b="0" dirty="0" smtClean="0"/>
              <a:t>对标记。在</a:t>
            </a:r>
            <a:r>
              <a:rPr lang="en-US" altLang="zh-CN" sz="1800" b="0" dirty="0"/>
              <a:t>HTML</a:t>
            </a:r>
            <a:r>
              <a:rPr lang="zh-CN" altLang="en-US" sz="1800" b="0" dirty="0"/>
              <a:t>文件中插入成对的标记</a:t>
            </a:r>
            <a:r>
              <a:rPr lang="en-US" altLang="zh-CN" sz="1800" b="0" dirty="0"/>
              <a:t>&lt;dl&gt;&lt;/dl&gt;</a:t>
            </a:r>
            <a:r>
              <a:rPr lang="zh-CN" altLang="en-US" sz="1800" b="0" dirty="0"/>
              <a:t>，完成定义列表的插入。 </a:t>
            </a:r>
            <a:endParaRPr lang="zh-CN" altLang="en-US" sz="1800" b="0" dirty="0"/>
          </a:p>
          <a:p>
            <a:r>
              <a:rPr lang="zh-CN" altLang="en-US" sz="1600" b="0" dirty="0"/>
              <a:t>基本语法</a:t>
            </a:r>
            <a:endParaRPr lang="zh-CN" altLang="en-US" sz="1600" b="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&lt;dl&gt;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1&lt;/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说明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说明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…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&lt;/dl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2000" b="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2000" b="0" dirty="0" err="1" smtClean="0"/>
              <a:t>dt</a:t>
            </a:r>
            <a:r>
              <a:rPr lang="zh-CN" altLang="en-US" sz="2000" b="0" dirty="0" smtClean="0"/>
              <a:t>标记的由来</a:t>
            </a:r>
            <a:r>
              <a:rPr lang="en-US" altLang="zh-CN" sz="2000" b="0" dirty="0" smtClean="0"/>
              <a:t>:</a:t>
            </a:r>
            <a:r>
              <a:rPr lang="en-US" sz="2000" b="0" u="sng" dirty="0" smtClean="0">
                <a:solidFill>
                  <a:srgbClr val="FF0000"/>
                </a:solidFill>
              </a:rPr>
              <a:t>d</a:t>
            </a:r>
            <a:r>
              <a:rPr lang="en-US" sz="2000" b="0" dirty="0" smtClean="0"/>
              <a:t>efinition </a:t>
            </a:r>
            <a:r>
              <a:rPr lang="en-US" sz="2000" b="0" u="sng" dirty="0" smtClean="0">
                <a:solidFill>
                  <a:srgbClr val="FF0000"/>
                </a:solidFill>
              </a:rPr>
              <a:t>t</a:t>
            </a:r>
            <a:r>
              <a:rPr lang="en-US" sz="2000" b="0" dirty="0" smtClean="0"/>
              <a:t>erm</a:t>
            </a:r>
            <a:endParaRPr lang="en-US" altLang="zh-CN" sz="2000" b="0" dirty="0" smtClean="0"/>
          </a:p>
          <a:p>
            <a:pPr lvl="1">
              <a:buNone/>
            </a:pPr>
            <a:r>
              <a:rPr lang="en-US" altLang="zh-CN" sz="2000" b="0" dirty="0" err="1" smtClean="0"/>
              <a:t>dd</a:t>
            </a:r>
            <a:r>
              <a:rPr lang="zh-CN" altLang="en-US" sz="2000" b="0" dirty="0" smtClean="0"/>
              <a:t>标记的由来</a:t>
            </a:r>
            <a:r>
              <a:rPr lang="en-US" altLang="zh-CN" sz="2000" b="0" dirty="0" smtClean="0"/>
              <a:t>: </a:t>
            </a:r>
            <a:r>
              <a:rPr lang="en-US" sz="2000" b="0" u="sng" dirty="0" smtClean="0">
                <a:solidFill>
                  <a:srgbClr val="FF0000"/>
                </a:solidFill>
              </a:rPr>
              <a:t>d</a:t>
            </a:r>
            <a:r>
              <a:rPr lang="en-US" sz="2000" b="0" dirty="0" smtClean="0"/>
              <a:t>efinition </a:t>
            </a:r>
            <a:r>
              <a:rPr lang="en-US" sz="2000" b="0" u="sng" dirty="0" smtClean="0">
                <a:solidFill>
                  <a:srgbClr val="FF0000"/>
                </a:solidFill>
              </a:rPr>
              <a:t>d</a:t>
            </a:r>
            <a:r>
              <a:rPr lang="en-US" sz="2000" b="0" dirty="0" smtClean="0"/>
              <a:t>escription</a:t>
            </a:r>
            <a:endParaRPr lang="en-US" altLang="zh-CN" sz="2000" b="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定义列表案例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8965" y="1337310"/>
            <a:ext cx="6013450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&lt;h4&gt;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定义列表展示联系人信息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&lt;/h4&gt;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&lt;dl&gt;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联系人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张有为之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联系地址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上海市复旦大学计算机系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计算机班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邮政编码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&gt;200433&lt;/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&lt;/dl&gt;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9817" name="Picture 9"/>
          <p:cNvPicPr>
            <a:picLocks noChangeAspect="1" noChangeArrowheads="1"/>
          </p:cNvPicPr>
          <p:nvPr/>
        </p:nvPicPr>
        <p:blipFill>
          <a:blip r:embed="rId1" cstate="print"/>
          <a:srcRect t="19732"/>
          <a:stretch>
            <a:fillRect/>
          </a:stretch>
        </p:blipFill>
        <p:spPr bwMode="auto">
          <a:xfrm>
            <a:off x="3314700" y="3921760"/>
            <a:ext cx="4917440" cy="208534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定义列表案例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94765" y="4848225"/>
            <a:ext cx="5849620" cy="1537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&lt;dl&gt;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&lt;dt&gt;A&lt;/dt&gt;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&lt;dd&gt;阿坝 阿拉善盟 阿里 安康 安庆 安顺 安阳 鞍山&lt;/dd&gt;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&lt;/dl&gt;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zh-CN" altLang="en-US" sz="1400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2760" y="1011555"/>
            <a:ext cx="5329555" cy="3476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元信息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&lt;meta&gt;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253490"/>
            <a:ext cx="7886700" cy="4351338"/>
          </a:xfrm>
        </p:spPr>
        <p:txBody>
          <a:bodyPr>
            <a:normAutofit fontScale="90000" lnSpcReduction="10000"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ym typeface="+mn-ea"/>
              </a:rPr>
              <a:t>位于文档的头</a:t>
            </a:r>
            <a:r>
              <a:rPr lang="zh-CN" altLang="en-US" sz="2200" dirty="0" smtClean="0">
                <a:sym typeface="+mn-ea"/>
              </a:rPr>
              <a:t>部，其形式是“名称</a:t>
            </a:r>
            <a:r>
              <a:rPr lang="en-US" altLang="zh-CN" sz="2200" dirty="0" smtClean="0">
                <a:sym typeface="+mn-ea"/>
              </a:rPr>
              <a:t>/</a:t>
            </a:r>
            <a:r>
              <a:rPr lang="zh-CN" altLang="en-US" sz="2200" dirty="0" smtClean="0">
                <a:sym typeface="+mn-ea"/>
              </a:rPr>
              <a:t>值”</a:t>
            </a:r>
            <a:r>
              <a:rPr lang="en-US" altLang="zh-CN" sz="2200" dirty="0" smtClean="0">
                <a:sym typeface="+mn-ea"/>
              </a:rPr>
              <a:t>(KV</a:t>
            </a:r>
            <a:r>
              <a:rPr sz="2200" dirty="0" smtClean="0">
                <a:sym typeface="+mn-ea"/>
              </a:rPr>
              <a:t>）</a:t>
            </a:r>
            <a:r>
              <a:rPr lang="zh-CN" altLang="en-US" sz="2200" dirty="0" smtClean="0">
                <a:sym typeface="+mn-ea"/>
              </a:rPr>
              <a:t>对。</a:t>
            </a:r>
            <a:endParaRPr lang="en-US" altLang="zh-CN" sz="2200" b="0" dirty="0"/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/>
              <a:t>META</a:t>
            </a:r>
            <a:r>
              <a:rPr lang="zh-CN" altLang="en-US" sz="1800" b="0" dirty="0"/>
              <a:t>，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元信息</a:t>
            </a:r>
            <a:r>
              <a:rPr lang="zh-CN" altLang="en-US" sz="1800" dirty="0">
                <a:sym typeface="+mn-ea"/>
              </a:rPr>
              <a:t>（</a:t>
            </a:r>
            <a:r>
              <a:rPr lang="en-US" altLang="zh-CN" sz="1800" dirty="0">
                <a:sym typeface="+mn-ea"/>
              </a:rPr>
              <a:t>meta-information</a:t>
            </a:r>
            <a:r>
              <a:rPr lang="zh-CN" altLang="en-US" sz="1800" dirty="0">
                <a:sym typeface="+mn-ea"/>
              </a:rPr>
              <a:t>），关于信息的信息。</a:t>
            </a:r>
            <a:endParaRPr lang="zh-CN" altLang="en-US" sz="1800" dirty="0">
              <a:sym typeface="+mn-ea"/>
            </a:endParaRPr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/>
              <a:t>如作者、日期、网页描述、关键词、页面刷新等</a:t>
            </a:r>
            <a:r>
              <a:rPr lang="zh-CN" altLang="en-US" sz="1800" b="0" dirty="0" smtClean="0"/>
              <a:t>，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不显示在页面中</a:t>
            </a:r>
            <a:r>
              <a:rPr lang="zh-CN" altLang="en-US" sz="1800" dirty="0">
                <a:sym typeface="+mn-ea"/>
              </a:rPr>
              <a:t>。</a:t>
            </a:r>
            <a:endParaRPr lang="zh-CN" altLang="en-US" sz="1830" dirty="0" smtClean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/>
              <a:t>基本语法及分类</a:t>
            </a: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b="0" dirty="0">
                <a:solidFill>
                  <a:srgbClr val="FF0000"/>
                </a:solidFill>
              </a:rPr>
              <a:t>       </a:t>
            </a:r>
            <a:r>
              <a:rPr lang="en-US" altLang="zh-CN" sz="1800" b="0" dirty="0">
                <a:solidFill>
                  <a:srgbClr val="FF0000"/>
                </a:solidFill>
              </a:rPr>
              <a:t>&lt;meta name="  " content="  "&gt;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</a:rPr>
              <a:t>       </a:t>
            </a:r>
            <a:r>
              <a:rPr lang="fr-FR" altLang="zh-CN" sz="1800" b="0" dirty="0">
                <a:solidFill>
                  <a:srgbClr val="FF0000"/>
                </a:solidFill>
              </a:rPr>
              <a:t>&lt;meta http-equiv="  " content="  "&gt;</a:t>
            </a:r>
            <a:endParaRPr lang="fr-FR" altLang="zh-CN" sz="1400" b="0" dirty="0">
              <a:solidFill>
                <a:srgbClr val="FF0000"/>
              </a:solidFill>
            </a:endParaRPr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ym typeface="+mn-ea"/>
              </a:rPr>
              <a:t>name</a:t>
            </a:r>
            <a:r>
              <a:rPr lang="zh-CN" altLang="en-US" sz="1800" dirty="0">
                <a:sym typeface="+mn-ea"/>
              </a:rPr>
              <a:t>属性用于描述网页内容，便于搜索引擎机器人查找、分类。其中最重要的是</a:t>
            </a:r>
            <a:r>
              <a:rPr lang="en-US" altLang="zh-CN" sz="1800" dirty="0">
                <a:sym typeface="+mn-ea"/>
              </a:rPr>
              <a:t>author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description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keywords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robots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generator</a:t>
            </a:r>
            <a:r>
              <a:rPr lang="zh-CN" altLang="en-US" sz="1800" dirty="0">
                <a:sym typeface="+mn-ea"/>
              </a:rPr>
              <a:t>等。</a:t>
            </a:r>
            <a:endParaRPr lang="zh-CN" altLang="en-US" sz="1800" dirty="0">
              <a:sym typeface="+mn-ea"/>
            </a:endParaRPr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endParaRPr lang="zh-CN" altLang="en-US" sz="1800" b="0" dirty="0"/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ym typeface="+mn-ea"/>
              </a:rPr>
              <a:t>http-equiv</a:t>
            </a:r>
            <a:r>
              <a:rPr lang="zh-CN" altLang="en-US" sz="1800" dirty="0">
                <a:sym typeface="+mn-ea"/>
              </a:rPr>
              <a:t>属性用于提供</a:t>
            </a:r>
            <a:r>
              <a:rPr lang="en-US" altLang="zh-CN" sz="1800" dirty="0">
                <a:sym typeface="+mn-ea"/>
              </a:rPr>
              <a:t>HTTP</a:t>
            </a:r>
            <a:r>
              <a:rPr lang="zh-CN" altLang="en-US" sz="1800" dirty="0">
                <a:sym typeface="+mn-ea"/>
              </a:rPr>
              <a:t>协议的响应头报</a:t>
            </a:r>
            <a:r>
              <a:rPr lang="zh-CN" altLang="en-US" sz="1800" dirty="0" smtClean="0">
                <a:sym typeface="+mn-ea"/>
              </a:rPr>
              <a:t>文，</a:t>
            </a:r>
            <a:r>
              <a:rPr lang="zh-CN" altLang="en-US" sz="1800" dirty="0">
                <a:sym typeface="+mn-ea"/>
              </a:rPr>
              <a:t>通常为网页加载前提供给浏览器使用。其中最重要的是</a:t>
            </a:r>
            <a:r>
              <a:rPr lang="en-US" altLang="zh-CN" sz="1800" dirty="0">
                <a:sym typeface="+mn-ea"/>
              </a:rPr>
              <a:t>content-type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 err="1">
                <a:sym typeface="+mn-ea"/>
              </a:rPr>
              <a:t>charset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refresh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expires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set-cookie</a:t>
            </a:r>
            <a:r>
              <a:rPr lang="zh-CN" altLang="en-US" sz="1800" dirty="0">
                <a:sym typeface="+mn-ea"/>
              </a:rPr>
              <a:t>等。</a:t>
            </a:r>
            <a:endParaRPr lang="zh-CN" altLang="en-US" sz="1800" dirty="0">
              <a:sym typeface="+mn-ea"/>
            </a:endParaRPr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zh-CN" altLang="en-US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定义列表案例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3885" y="2105025"/>
            <a:ext cx="3182620" cy="276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&lt;dl class="fore1"&gt;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&lt;dt&gt;购物指南&lt;/dt&gt;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&lt;dd&gt;购物流程&lt;/dd&gt;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&lt;dd&gt;会员介绍&lt;/dd&gt;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&lt;dd&gt;生活旅行/团购&lt;/dd&gt;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&lt;dd&gt;常见问题&lt;/dd&gt;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&lt;dd&gt;大家电&lt;/dd&gt;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&lt;dd&gt;联系客服&lt;/dd&gt;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&lt;/dl&gt;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&lt;dl class="fore2"&gt;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400" b="0" dirty="0">
                <a:latin typeface="Verdana" panose="020B0604030504040204" pitchFamily="34" charset="0"/>
                <a:cs typeface="Verdana" panose="020B0604030504040204" pitchFamily="34" charset="0"/>
              </a:rPr>
              <a:t>……</a:t>
            </a:r>
            <a:endParaRPr lang="en-US" altLang="zh-CN" sz="1400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0" y="2105025"/>
            <a:ext cx="3492500" cy="2647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小讨论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/>
          <a:p/>
          <a:p>
            <a:r>
              <a:rPr sz="1800"/>
              <a:t>一般场景下，我们可以使用列表表示什么信息？网上的列表多不多？</a:t>
            </a:r>
            <a:endParaRPr sz="1800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</a:t>
            </a:r>
            <a:r>
              <a:rPr lang="zh-CN" altLang="en-US" dirty="0" smtClean="0"/>
              <a:t>链接</a:t>
            </a:r>
            <a:r>
              <a:rPr lang="zh-CN" altLang="en-US" dirty="0"/>
              <a:t>概述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291511"/>
            <a:ext cx="8397875" cy="1684734"/>
          </a:xfrm>
        </p:spPr>
        <p:txBody>
          <a:bodyPr>
            <a:normAutofit lnSpcReduction="20000"/>
          </a:bodyPr>
          <a:lstStyle/>
          <a:p>
            <a:pPr marL="0" indent="0" algn="just">
              <a:spcBef>
                <a:spcPct val="20000"/>
              </a:spcBef>
            </a:pPr>
            <a:r>
              <a:rPr lang="zh-CN" altLang="en-US" sz="1600" u="sng" dirty="0" smtClean="0"/>
              <a:t>超</a:t>
            </a:r>
            <a:r>
              <a:rPr lang="zh-CN" altLang="en-US" sz="1600" u="sng" dirty="0"/>
              <a:t>链接</a:t>
            </a:r>
            <a:r>
              <a:rPr lang="zh-CN" altLang="en-US" sz="1600" dirty="0"/>
              <a:t>是指从一个网页指向一个</a:t>
            </a:r>
            <a:r>
              <a:rPr lang="zh-CN" altLang="en-US" sz="1600" u="sng" dirty="0"/>
              <a:t>目标</a:t>
            </a:r>
            <a:r>
              <a:rPr lang="zh-CN" altLang="en-US" sz="1600" dirty="0"/>
              <a:t>的</a:t>
            </a:r>
            <a:r>
              <a:rPr lang="zh-CN" altLang="en-US" sz="1600" u="sng" dirty="0">
                <a:solidFill>
                  <a:srgbClr val="FF0000"/>
                </a:solidFill>
              </a:rPr>
              <a:t>连接</a:t>
            </a:r>
            <a:r>
              <a:rPr lang="zh-CN" altLang="en-US" sz="1600" u="sng" dirty="0" smtClean="0">
                <a:solidFill>
                  <a:srgbClr val="FF0000"/>
                </a:solidFill>
              </a:rPr>
              <a:t>关系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 algn="just">
              <a:spcBef>
                <a:spcPct val="20000"/>
              </a:spcBef>
              <a:buNone/>
            </a:pPr>
            <a:r>
              <a:rPr lang="en-US" altLang="zh-CN" sz="1600" dirty="0" smtClean="0"/>
              <a:t>       </a:t>
            </a:r>
            <a:r>
              <a:rPr lang="zh-CN" altLang="en-US" sz="1600" dirty="0" smtClean="0"/>
              <a:t>这个</a:t>
            </a:r>
            <a:r>
              <a:rPr lang="zh-CN" altLang="en-US" sz="1600" u="sng" dirty="0">
                <a:solidFill>
                  <a:srgbClr val="FF0000"/>
                </a:solidFill>
              </a:rPr>
              <a:t>目标</a:t>
            </a:r>
            <a:r>
              <a:rPr lang="zh-CN" altLang="en-US" sz="1600" dirty="0"/>
              <a:t>可以</a:t>
            </a:r>
            <a:r>
              <a:rPr lang="zh-CN" altLang="en-US" sz="1600" dirty="0" smtClean="0"/>
              <a:t>是：一</a:t>
            </a:r>
            <a:r>
              <a:rPr lang="zh-CN" altLang="en-US" sz="1600" dirty="0"/>
              <a:t>个</a:t>
            </a:r>
            <a:r>
              <a:rPr lang="zh-CN" altLang="en-US" sz="1600" dirty="0" smtClean="0"/>
              <a:t>网页、图片、一</a:t>
            </a:r>
            <a:r>
              <a:rPr lang="zh-CN" altLang="en-US" sz="1600" dirty="0"/>
              <a:t>个电子邮件</a:t>
            </a:r>
            <a:r>
              <a:rPr lang="zh-CN" altLang="en-US" sz="1600" dirty="0" smtClean="0"/>
              <a:t>地址、一</a:t>
            </a:r>
            <a:r>
              <a:rPr lang="zh-CN" altLang="en-US" sz="1600" dirty="0"/>
              <a:t>个</a:t>
            </a:r>
            <a:r>
              <a:rPr lang="zh-CN" altLang="en-US" sz="1600" dirty="0" smtClean="0"/>
              <a:t>文件或是</a:t>
            </a:r>
            <a:r>
              <a:rPr lang="zh-CN" altLang="en-US" sz="1600" dirty="0"/>
              <a:t>一个应用程序</a:t>
            </a:r>
            <a:r>
              <a:rPr lang="zh-CN" altLang="en-US" sz="1600" dirty="0" smtClean="0"/>
              <a:t>。</a:t>
            </a:r>
            <a:endParaRPr lang="zh-CN" altLang="en-US" sz="1600" dirty="0" smtClean="0"/>
          </a:p>
          <a:p>
            <a:pPr marL="0" indent="0" algn="just">
              <a:spcBef>
                <a:spcPct val="20000"/>
              </a:spcBef>
              <a:buNone/>
            </a:pPr>
            <a:r>
              <a:rPr lang="zh-CN" altLang="en-US" sz="1600" dirty="0" smtClean="0"/>
              <a:t>网页中</a:t>
            </a:r>
            <a:r>
              <a:rPr lang="zh-CN" altLang="en-US" sz="1600" u="sng" dirty="0" smtClean="0">
                <a:solidFill>
                  <a:srgbClr val="FF0000"/>
                </a:solidFill>
              </a:rPr>
              <a:t>超</a:t>
            </a:r>
            <a:r>
              <a:rPr lang="zh-CN" altLang="en-US" sz="1600" u="sng" dirty="0">
                <a:solidFill>
                  <a:srgbClr val="FF0000"/>
                </a:solidFill>
              </a:rPr>
              <a:t>链接的</a:t>
            </a:r>
            <a:r>
              <a:rPr lang="zh-CN" altLang="en-US" sz="1600" u="sng" dirty="0" smtClean="0">
                <a:solidFill>
                  <a:srgbClr val="FF0000"/>
                </a:solidFill>
              </a:rPr>
              <a:t>对象</a:t>
            </a:r>
            <a:r>
              <a:rPr lang="zh-CN" altLang="en-US" sz="1600" dirty="0" smtClean="0"/>
              <a:t>是</a:t>
            </a:r>
            <a:r>
              <a:rPr lang="zh-CN" altLang="en-US" sz="1600" dirty="0"/>
              <a:t>一段</a:t>
            </a:r>
            <a:r>
              <a:rPr lang="zh-CN" altLang="en-US" sz="1600" u="sng" dirty="0">
                <a:solidFill>
                  <a:srgbClr val="FF0000"/>
                </a:solidFill>
              </a:rPr>
              <a:t>文本</a:t>
            </a:r>
            <a:r>
              <a:rPr lang="zh-CN" altLang="en-US" sz="1600" dirty="0"/>
              <a:t>或者是一个</a:t>
            </a:r>
            <a:r>
              <a:rPr lang="zh-CN" altLang="en-US" sz="1600" u="sng" dirty="0">
                <a:solidFill>
                  <a:srgbClr val="FF0000"/>
                </a:solidFill>
              </a:rPr>
              <a:t>图片</a:t>
            </a:r>
            <a:r>
              <a:rPr lang="zh-CN" altLang="en-US" sz="1600" dirty="0"/>
              <a:t>。</a:t>
            </a:r>
            <a:r>
              <a:rPr lang="zh-CN" altLang="en-US" dirty="0"/>
              <a:t>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7515" y="3507740"/>
            <a:ext cx="414591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/>
              <a:t>    超链接在</a:t>
            </a:r>
            <a:r>
              <a:rPr lang="zh-CN" altLang="en-US" u="sng" dirty="0" smtClean="0">
                <a:solidFill>
                  <a:srgbClr val="FF0000"/>
                </a:solidFill>
              </a:rPr>
              <a:t>本质上</a:t>
            </a:r>
            <a:r>
              <a:rPr lang="zh-CN" altLang="en-US" dirty="0" smtClean="0"/>
              <a:t>属于一个网页的一部分，它是一种允许我们同其他网页或站点之间进行</a:t>
            </a:r>
            <a:r>
              <a:rPr lang="zh-CN" altLang="en-US" u="sng" dirty="0" smtClean="0">
                <a:solidFill>
                  <a:srgbClr val="FF0000"/>
                </a:solidFill>
              </a:rPr>
              <a:t>连接</a:t>
            </a:r>
            <a:r>
              <a:rPr lang="zh-CN" altLang="en-US" dirty="0" smtClean="0"/>
              <a:t>的</a:t>
            </a:r>
            <a:r>
              <a:rPr lang="zh-CN" altLang="en-US" u="sng" dirty="0" smtClean="0">
                <a:solidFill>
                  <a:srgbClr val="FF0000"/>
                </a:solidFill>
              </a:rPr>
              <a:t>元素</a:t>
            </a:r>
            <a:r>
              <a:rPr lang="zh-CN" altLang="en-US" dirty="0" smtClean="0"/>
              <a:t>。各个网页链接在一起后，才能真正构成一个网站。 </a:t>
            </a:r>
            <a:endParaRPr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7725" y="3049270"/>
            <a:ext cx="3716020" cy="2390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超链接语法、路径及分类</a:t>
            </a:r>
            <a:endParaRPr lang="zh-CN" alt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09675"/>
            <a:ext cx="7891145" cy="4953000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sz="1800"/>
              <a:t>超链接</a:t>
            </a:r>
            <a:r>
              <a:rPr lang="en-US" altLang="zh-CN" sz="1800"/>
              <a:t>a (Anchor </a:t>
            </a:r>
            <a:r>
              <a:rPr lang="zh-CN" altLang="en-US" sz="1800"/>
              <a:t>锚</a:t>
            </a:r>
            <a:r>
              <a:rPr lang="en-US" altLang="zh-CN" sz="1800"/>
              <a:t>)</a:t>
            </a:r>
            <a:r>
              <a:rPr lang="zh-CN" altLang="en-US" sz="1800"/>
              <a:t>标记语法 </a:t>
            </a:r>
            <a:endParaRPr lang="en-US" altLang="zh-CN" sz="1800"/>
          </a:p>
          <a:p>
            <a:pPr>
              <a:lnSpc>
                <a:spcPct val="90000"/>
              </a:lnSpc>
            </a:pPr>
            <a:r>
              <a:rPr lang="zh-CN" altLang="en-US" sz="1800"/>
              <a:t>基本语法</a:t>
            </a:r>
            <a:endParaRPr lang="zh-CN" altLang="en-US" sz="1800"/>
          </a:p>
          <a:p>
            <a:pPr lvl="1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&lt;a </a:t>
            </a:r>
            <a:r>
              <a:rPr lang="en-US" altLang="zh-CN" sz="18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altLang="zh-CN" sz="18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url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 name="" title=""</a:t>
            </a:r>
            <a:r>
              <a:rPr lang="zh-CN" altLang="en-US" sz="1800" dirty="0" smtClean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target=""&gt;</a:t>
            </a:r>
            <a:r>
              <a:rPr lang="zh-CN" altLang="en-US" sz="1800" dirty="0" smtClean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超链接标题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&lt;/a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1800" dirty="0" smtClean="0"/>
          </a:p>
          <a:p>
            <a:pPr>
              <a:lnSpc>
                <a:spcPct val="90000"/>
              </a:lnSpc>
            </a:pPr>
            <a:r>
              <a:rPr lang="zh-CN" altLang="en-US" sz="1800" dirty="0" smtClean="0"/>
              <a:t>语法说明</a:t>
            </a:r>
            <a:endParaRPr lang="zh-CN" altLang="en-US" sz="1800" dirty="0" smtClean="0"/>
          </a:p>
          <a:p>
            <a:pPr lvl="1">
              <a:lnSpc>
                <a:spcPct val="90000"/>
              </a:lnSpc>
              <a:buNone/>
            </a:pPr>
            <a:r>
              <a:rPr lang="zh-CN" altLang="en-US" sz="2000" b="0" dirty="0" smtClean="0"/>
              <a:t>超链接由目的地址、链接标题、打开方式等三部分组成。</a:t>
            </a:r>
            <a:endParaRPr lang="zh-CN" altLang="en-US" sz="2000" b="0" dirty="0" smtClean="0"/>
          </a:p>
          <a:p>
            <a:pPr lvl="1">
              <a:lnSpc>
                <a:spcPct val="90000"/>
              </a:lnSpc>
              <a:buNone/>
            </a:pPr>
            <a:r>
              <a:rPr lang="en-US" altLang="zh-CN" sz="2000" b="0" dirty="0" smtClean="0"/>
              <a:t>1.href</a:t>
            </a:r>
            <a:r>
              <a:rPr lang="en-US" altLang="zh-CN" sz="2000" b="0" dirty="0" smtClean="0">
                <a:solidFill>
                  <a:schemeClr val="accent1"/>
                </a:solidFill>
              </a:rPr>
              <a:t> </a:t>
            </a:r>
            <a:r>
              <a:rPr lang="en-US" altLang="zh-CN" sz="2000" b="0" dirty="0" smtClean="0"/>
              <a:t>（</a:t>
            </a:r>
            <a:r>
              <a:rPr lang="en-US" altLang="zh-CN" sz="2000" b="0" dirty="0" err="1" smtClean="0"/>
              <a:t>href</a:t>
            </a:r>
            <a:r>
              <a:rPr lang="en-US" altLang="zh-CN" sz="2000" b="0" dirty="0" smtClean="0"/>
              <a:t>-Hypertext  reference）</a:t>
            </a:r>
            <a:r>
              <a:rPr lang="zh-CN" altLang="en-US" sz="2000" b="0" dirty="0" smtClean="0"/>
              <a:t>：链接指向的目标文件。</a:t>
            </a:r>
            <a:endParaRPr lang="zh-CN" altLang="en-US" sz="2000" b="0" dirty="0" smtClean="0"/>
          </a:p>
          <a:p>
            <a:pPr lvl="1">
              <a:lnSpc>
                <a:spcPct val="90000"/>
              </a:lnSpc>
              <a:buNone/>
            </a:pPr>
            <a:r>
              <a:rPr lang="en-US" altLang="zh-CN" sz="2000" b="0" dirty="0" smtClean="0"/>
              <a:t>2.title</a:t>
            </a:r>
            <a:r>
              <a:rPr lang="zh-CN" altLang="en-US" sz="2000" b="0" dirty="0" smtClean="0"/>
              <a:t>：指向链接的提示信息</a:t>
            </a:r>
            <a:r>
              <a:rPr lang="en-US" altLang="zh-CN" sz="2000" b="0" dirty="0" smtClean="0"/>
              <a:t>。</a:t>
            </a:r>
            <a:endParaRPr lang="en-US" altLang="zh-CN" sz="2000" b="0" dirty="0" smtClean="0"/>
          </a:p>
          <a:p>
            <a:pPr lvl="1">
              <a:lnSpc>
                <a:spcPct val="90000"/>
              </a:lnSpc>
              <a:buNone/>
            </a:pPr>
            <a:r>
              <a:rPr lang="en-US" altLang="zh-CN" sz="2000" b="0" dirty="0" smtClean="0"/>
              <a:t>3.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target</a:t>
            </a:r>
            <a:r>
              <a:rPr lang="zh-CN" altLang="en-US" sz="2000" b="0" dirty="0" smtClean="0"/>
              <a:t>：指定打开的目标窗口 。有</a:t>
            </a:r>
            <a:r>
              <a:rPr lang="en-US" altLang="zh-CN" sz="2000" b="0" dirty="0" smtClean="0"/>
              <a:t>5 </a:t>
            </a:r>
            <a:r>
              <a:rPr lang="zh-CN" altLang="en-US" sz="2000" b="0" dirty="0" smtClean="0"/>
              <a:t>种取值：</a:t>
            </a:r>
            <a:r>
              <a:rPr lang="zh-CN" altLang="en-US" sz="2000" dirty="0" smtClean="0"/>
              <a:t> </a:t>
            </a:r>
            <a:endParaRPr lang="zh-CN" altLang="en-US" sz="2000" dirty="0" smtClean="0"/>
          </a:p>
          <a:p>
            <a:pPr lvl="5">
              <a:lnSpc>
                <a:spcPct val="90000"/>
              </a:lnSpc>
              <a:buNone/>
            </a:pPr>
            <a:r>
              <a:rPr lang="en-US" altLang="zh-CN" sz="2250" dirty="0" smtClean="0"/>
              <a:t>		</a:t>
            </a:r>
            <a:r>
              <a:rPr lang="en-US" altLang="zh-CN" sz="1800" b="0" dirty="0" smtClean="0"/>
              <a:t>_parent -</a:t>
            </a:r>
            <a:r>
              <a:rPr lang="zh-CN" altLang="en-US" sz="1800" b="0" dirty="0" smtClean="0"/>
              <a:t>上一级窗口；</a:t>
            </a:r>
            <a:endParaRPr lang="zh-CN" altLang="en-US" sz="1800" b="0" dirty="0" smtClean="0"/>
          </a:p>
          <a:p>
            <a:pPr lvl="5">
              <a:lnSpc>
                <a:spcPct val="90000"/>
              </a:lnSpc>
              <a:buNone/>
            </a:pPr>
            <a:r>
              <a:rPr lang="en-US" altLang="zh-CN" sz="1800" b="0" dirty="0" smtClean="0"/>
              <a:t>		_blank-</a:t>
            </a:r>
            <a:r>
              <a:rPr lang="zh-CN" altLang="en-US" sz="1800" b="0" dirty="0" smtClean="0"/>
              <a:t>新窗口； </a:t>
            </a:r>
            <a:endParaRPr lang="zh-CN" altLang="en-US" sz="1800" b="0" dirty="0" smtClean="0"/>
          </a:p>
          <a:p>
            <a:pPr lvl="5">
              <a:lnSpc>
                <a:spcPct val="90000"/>
              </a:lnSpc>
              <a:buNone/>
            </a:pPr>
            <a:r>
              <a:rPr lang="en-US" altLang="zh-CN" sz="1800" b="0" dirty="0" smtClean="0"/>
              <a:t>		</a:t>
            </a:r>
            <a:r>
              <a:rPr lang="en-US" altLang="zh-CN" sz="1800" dirty="0" smtClean="0"/>
              <a:t>_self - </a:t>
            </a:r>
            <a:r>
              <a:rPr lang="zh-CN" altLang="en-US" sz="1800" dirty="0" smtClean="0"/>
              <a:t>同一窗口，默认值；</a:t>
            </a:r>
            <a:endParaRPr lang="zh-CN" altLang="en-US" sz="1800" dirty="0" smtClean="0"/>
          </a:p>
          <a:p>
            <a:pPr lvl="5">
              <a:lnSpc>
                <a:spcPct val="90000"/>
              </a:lnSpc>
              <a:buNone/>
            </a:pPr>
            <a:r>
              <a:rPr lang="en-US" altLang="zh-CN" sz="1800" dirty="0" smtClean="0"/>
              <a:t>		_top - </a:t>
            </a:r>
            <a:r>
              <a:rPr lang="zh-CN" altLang="en-US" sz="1800" dirty="0" smtClean="0"/>
              <a:t>整个窗口打开；</a:t>
            </a:r>
            <a:endParaRPr lang="zh-CN" altLang="en-US" sz="1800" dirty="0" smtClean="0"/>
          </a:p>
          <a:p>
            <a:pPr lvl="5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framename</a:t>
            </a:r>
            <a:r>
              <a:rPr lang="en-US" altLang="zh-CN" sz="1800" dirty="0" smtClean="0">
                <a:solidFill>
                  <a:schemeClr val="tx1"/>
                </a:solidFill>
              </a:rPr>
              <a:t>-</a:t>
            </a:r>
            <a:r>
              <a:rPr lang="zh-CN" altLang="en-US" sz="1800" dirty="0"/>
              <a:t>框</a:t>
            </a:r>
            <a:r>
              <a:rPr lang="zh-CN" altLang="en-US" sz="1800" dirty="0" smtClean="0"/>
              <a:t>架或浮动框架名</a:t>
            </a:r>
            <a:endParaRPr lang="zh-CN" altLang="en-US" sz="1800" dirty="0"/>
          </a:p>
          <a:p>
            <a:pPr marL="2362200" lvl="4" indent="-53340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endParaRPr lang="zh-CN" altLang="en-US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smtClean="0">
                <a:sym typeface="+mn-ea"/>
              </a:rPr>
              <a:t>超链接案例</a:t>
            </a:r>
            <a:endParaRPr lang="zh-CN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676400"/>
            <a:ext cx="5333999" cy="3810000"/>
          </a:xfrm>
          <a:prstGeom prst="rect">
            <a:avLst/>
          </a:prstGeom>
        </p:spPr>
        <p:txBody>
          <a:bodyPr/>
          <a:lstStyle/>
          <a:p>
            <a:pPr marL="182880" marR="0" lvl="0" indent="-182880" algn="l" defTabSz="1158875" rtl="0" eaLnBrk="0" fontAlgn="base" latinLnBrk="0" hangingPunc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黑体" panose="02010609060101010101" charset="-122"/>
              <a:cs typeface="Verdana" panose="020B060403050404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5860" y="4635500"/>
            <a:ext cx="691959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/>
              <a:t> &lt;li class="news-list" style="line-height:24px"&gt;</a:t>
            </a:r>
            <a:endParaRPr lang="zh-CN" alt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/>
              <a:t>    &lt;a href="info/1015/7081.htm" target="_blank" </a:t>
            </a:r>
            <a:r>
              <a:rPr lang="zh-CN" altLang="en-US" sz="1600" dirty="0">
                <a:solidFill>
                  <a:srgbClr val="FF0000"/>
                </a:solidFill>
              </a:rPr>
              <a:t>title</a:t>
            </a:r>
            <a:r>
              <a:rPr lang="zh-CN" altLang="en-US" sz="1600" dirty="0"/>
              <a:t>="荔园喜迎近万名新生入学"&gt;荔园喜迎近万名新生入学&lt;/a&gt;</a:t>
            </a:r>
            <a:endParaRPr lang="zh-CN" alt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/>
              <a:t>&lt;/li&gt;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0445" y="950595"/>
            <a:ext cx="3898900" cy="3619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超链接路径 </a:t>
            </a:r>
            <a:endParaRPr lang="zh-CN" altLang="en-US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402590" y="1185545"/>
            <a:ext cx="8338185" cy="4989830"/>
          </a:xfrm>
        </p:spPr>
        <p:txBody>
          <a:bodyPr>
            <a:normAutofit lnSpcReduction="20000"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 smtClean="0"/>
              <a:t>超链接路径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绝对路径、相对路径</a:t>
            </a:r>
            <a:r>
              <a:rPr lang="zh-CN" altLang="en-US" sz="1800" dirty="0"/>
              <a:t>。 </a:t>
            </a:r>
            <a:endParaRPr lang="zh-CN" altLang="en-US" sz="1800" dirty="0"/>
          </a:p>
          <a:p>
            <a:pPr marL="0" indent="447675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u="sng" dirty="0"/>
              <a:t>绝对路径</a:t>
            </a:r>
            <a:r>
              <a:rPr lang="zh-CN" altLang="en-US" sz="1800" dirty="0"/>
              <a:t>指文件的完整路径</a:t>
            </a:r>
            <a:r>
              <a:rPr lang="zh-CN" altLang="en-US" sz="1800" dirty="0" smtClean="0"/>
              <a:t>，</a:t>
            </a:r>
            <a:r>
              <a:rPr lang="zh-CN" altLang="zh-CN" sz="1800" dirty="0"/>
              <a:t>包括盘符或文件传输的协议</a:t>
            </a:r>
            <a:r>
              <a:rPr lang="en-US" altLang="zh-CN" sz="1800" dirty="0"/>
              <a:t>http</a:t>
            </a:r>
            <a:r>
              <a:rPr lang="zh-CN" altLang="zh-CN" sz="1800" dirty="0"/>
              <a:t>、</a:t>
            </a:r>
            <a:r>
              <a:rPr lang="en-US" altLang="zh-CN" sz="1800" dirty="0"/>
              <a:t>ftp</a:t>
            </a:r>
            <a:r>
              <a:rPr lang="zh-CN" altLang="zh-CN" sz="1800" dirty="0"/>
              <a:t>等，一般用于网站的外部</a:t>
            </a:r>
            <a:r>
              <a:rPr lang="zh-CN" altLang="zh-CN" sz="1800" dirty="0" smtClean="0"/>
              <a:t>链接。</a:t>
            </a:r>
            <a:r>
              <a:rPr lang="zh-CN" altLang="zh-CN" sz="1800" b="1" u="sng" dirty="0" smtClean="0"/>
              <a:t>绝对</a:t>
            </a:r>
            <a:r>
              <a:rPr lang="zh-CN" altLang="zh-CN" sz="1800" b="1" u="sng" dirty="0"/>
              <a:t>路径</a:t>
            </a:r>
            <a:r>
              <a:rPr lang="zh-CN" altLang="zh-CN" sz="1800" dirty="0" smtClean="0"/>
              <a:t>有</a:t>
            </a:r>
            <a:r>
              <a:rPr lang="en-US" altLang="zh-CN" sz="1800" dirty="0" smtClean="0"/>
              <a:t>2</a:t>
            </a:r>
            <a:r>
              <a:rPr lang="zh-CN" altLang="zh-CN" sz="1800" dirty="0" smtClean="0"/>
              <a:t>种</a:t>
            </a:r>
            <a:r>
              <a:rPr lang="zh-CN" altLang="en-US" sz="1800" dirty="0" smtClean="0"/>
              <a:t>。</a:t>
            </a:r>
            <a:endParaRPr lang="zh-CN" altLang="en-US" sz="1800" dirty="0" smtClean="0"/>
          </a:p>
          <a:p>
            <a:pPr marL="0" indent="447675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 smtClean="0"/>
              <a:t>  （</a:t>
            </a:r>
            <a:r>
              <a:rPr lang="en-US" altLang="zh-CN" sz="1800" dirty="0" smtClean="0"/>
              <a:t>1）</a:t>
            </a:r>
            <a:r>
              <a:rPr lang="zh-CN" altLang="zh-CN" sz="1800" dirty="0" smtClean="0"/>
              <a:t>从</a:t>
            </a:r>
            <a:r>
              <a:rPr lang="zh-CN" altLang="zh-CN" sz="1800" dirty="0"/>
              <a:t>盘符开始定义的文件路径，如</a:t>
            </a:r>
            <a:r>
              <a:rPr lang="en-US" altLang="zh-CN" sz="1800" dirty="0"/>
              <a:t>file:///E:/web/index.html</a:t>
            </a:r>
            <a:r>
              <a:rPr lang="en-US" altLang="zh-CN" sz="1800" dirty="0" smtClean="0"/>
              <a:t>;</a:t>
            </a:r>
            <a:endParaRPr lang="en-US" altLang="zh-CN" sz="1800" dirty="0" smtClean="0"/>
          </a:p>
          <a:p>
            <a:pPr marL="0" indent="4476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  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2）</a:t>
            </a:r>
            <a:r>
              <a:rPr lang="zh-CN" altLang="zh-CN" sz="1800" dirty="0" smtClean="0"/>
              <a:t>从</a:t>
            </a:r>
            <a:r>
              <a:rPr lang="zh-CN" altLang="zh-CN" sz="1800" dirty="0"/>
              <a:t>协议开始定义的</a:t>
            </a:r>
            <a:r>
              <a:rPr lang="en-US" altLang="zh-CN" sz="1800" dirty="0"/>
              <a:t>URL</a:t>
            </a:r>
            <a:r>
              <a:rPr lang="zh-CN" altLang="zh-CN" sz="1800" dirty="0"/>
              <a:t>网址，例如</a:t>
            </a:r>
            <a:r>
              <a:rPr lang="en-US" altLang="zh-CN" sz="1800" dirty="0">
                <a:hlinkClick r:id="rId1"/>
              </a:rPr>
              <a:t>http://www.szu.edu.cn</a:t>
            </a:r>
            <a:r>
              <a:rPr lang="zh-CN" altLang="zh-CN" sz="1800" dirty="0"/>
              <a:t>。</a:t>
            </a:r>
            <a:endParaRPr lang="zh-CN" altLang="zh-CN" sz="1800" dirty="0"/>
          </a:p>
          <a:p>
            <a:pPr marL="0" indent="447675">
              <a:spcBef>
                <a:spcPts val="0"/>
              </a:spcBef>
              <a:spcAft>
                <a:spcPts val="0"/>
              </a:spcAft>
            </a:pPr>
            <a:endParaRPr lang="zh-CN" altLang="zh-CN" sz="1800" b="1" u="sng" dirty="0"/>
          </a:p>
          <a:p>
            <a:pPr marL="0" indent="447675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u="sng" dirty="0"/>
              <a:t>相对路径</a:t>
            </a:r>
            <a:r>
              <a:rPr lang="zh-CN" altLang="zh-CN" sz="1800" dirty="0"/>
              <a:t>是指相对于当前文件的路径，从当前文件所在位置指向目的文件的</a:t>
            </a:r>
            <a:r>
              <a:rPr lang="zh-CN" altLang="zh-CN" sz="1800" dirty="0" smtClean="0"/>
              <a:t>路径。</a:t>
            </a:r>
            <a:r>
              <a:rPr lang="zh-CN" altLang="en-US" sz="1800" dirty="0" smtClean="0"/>
              <a:t>例如</a:t>
            </a:r>
            <a:r>
              <a:rPr lang="en-US" altLang="zh-CN" sz="1800" dirty="0" smtClean="0"/>
              <a:t> info/</a:t>
            </a:r>
            <a:r>
              <a:rPr lang="en-US" altLang="zh-CN" sz="1800" dirty="0" err="1" smtClean="0"/>
              <a:t>1015/7101.html</a:t>
            </a:r>
            <a:r>
              <a:rPr lang="zh-CN" altLang="en-US" sz="1000" dirty="0" smtClean="0"/>
              <a:t>。</a:t>
            </a:r>
            <a:endParaRPr lang="en-US" altLang="zh-CN" sz="1800" dirty="0" smtClean="0"/>
          </a:p>
          <a:p>
            <a:pPr marL="0" indent="447675">
              <a:spcBef>
                <a:spcPts val="0"/>
              </a:spcBef>
              <a:spcAft>
                <a:spcPts val="0"/>
              </a:spcAft>
            </a:pPr>
            <a:endParaRPr lang="zh-CN" altLang="en-US" sz="1800" b="1" u="sng" dirty="0" smtClean="0"/>
          </a:p>
          <a:p>
            <a:pPr marL="457200" lvl="1" indent="447675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u="sng" dirty="0" smtClean="0"/>
              <a:t>根路径</a:t>
            </a:r>
            <a:r>
              <a:rPr lang="zh-CN" altLang="en-US" sz="1800" dirty="0" smtClean="0"/>
              <a:t>是</a:t>
            </a:r>
            <a:r>
              <a:rPr lang="zh-CN" altLang="zh-CN" sz="1800" dirty="0"/>
              <a:t>指从网站的最底层开始起，一般网站的根目录就是域名下对应的</a:t>
            </a:r>
            <a:r>
              <a:rPr lang="zh-CN" altLang="zh-CN" sz="1800" dirty="0" smtClean="0"/>
              <a:t>文件夹</a:t>
            </a:r>
            <a:r>
              <a:rPr lang="zh-CN" altLang="en-US" sz="1800" dirty="0" smtClean="0"/>
              <a:t>。以一个斜杠</a:t>
            </a:r>
            <a:r>
              <a:rPr lang="en-US" altLang="zh-CN" sz="1800" dirty="0" smtClean="0"/>
              <a:t>“</a:t>
            </a:r>
            <a:r>
              <a:rPr lang="en-US" altLang="zh-CN" sz="1800" dirty="0" smtClean="0">
                <a:solidFill>
                  <a:srgbClr val="FF0000"/>
                </a:solidFill>
              </a:rPr>
              <a:t>/</a:t>
            </a:r>
            <a:r>
              <a:rPr lang="en-US" altLang="zh-CN" sz="1800" dirty="0" smtClean="0"/>
              <a:t>”</a:t>
            </a:r>
            <a:r>
              <a:rPr lang="zh-CN" altLang="en-US" sz="1800" dirty="0" smtClean="0"/>
              <a:t>开头，代表根目录，然后书写文件夹名，最后书写文件名。例如</a:t>
            </a:r>
            <a:r>
              <a:rPr lang="en-US" altLang="zh-CN" sz="1800" dirty="0" smtClean="0"/>
              <a:t>/res/index.html</a:t>
            </a:r>
            <a:endParaRPr lang="en-US" altLang="zh-CN" sz="1800" dirty="0" smtClean="0"/>
          </a:p>
          <a:p>
            <a:pPr marL="457200" lvl="1" indent="447675">
              <a:spcBef>
                <a:spcPts val="0"/>
              </a:spcBef>
              <a:spcAft>
                <a:spcPts val="0"/>
              </a:spcAft>
            </a:pPr>
            <a:endParaRPr sz="1800" dirty="0" smtClean="0"/>
          </a:p>
          <a:p>
            <a:pPr marL="0" lvl="0" indent="447675">
              <a:spcBef>
                <a:spcPts val="0"/>
              </a:spcBef>
              <a:spcAft>
                <a:spcPts val="0"/>
              </a:spcAft>
            </a:pPr>
            <a:r>
              <a:rPr sz="1800" dirty="0" smtClean="0"/>
              <a:t>路径中的</a:t>
            </a:r>
            <a:r>
              <a:rPr lang="en-US" altLang="zh-CN" sz="1800" dirty="0" smtClean="0"/>
              <a:t>/</a:t>
            </a:r>
            <a:r>
              <a:rPr sz="1800" dirty="0" smtClean="0"/>
              <a:t>与</a:t>
            </a:r>
            <a:r>
              <a:rPr lang="en-US" altLang="zh-CN" sz="1800" dirty="0" smtClean="0"/>
              <a:t>\</a:t>
            </a:r>
            <a:endParaRPr lang="en-US" altLang="zh-CN" sz="1800" dirty="0" smtClean="0"/>
          </a:p>
          <a:p>
            <a:pPr marL="457200" lvl="1" indent="44767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/>
              <a:t>E:/web/index.htm</a:t>
            </a:r>
            <a:r>
              <a:rPr sz="1800" dirty="0" smtClean="0"/>
              <a:t>与</a:t>
            </a:r>
            <a:r>
              <a:rPr lang="en-US" altLang="zh-CN" sz="1800" dirty="0" smtClean="0"/>
              <a:t>E:\web\index.htm ?</a:t>
            </a:r>
            <a:endParaRPr lang="en-US" altLang="zh-CN" sz="1800" dirty="0" smtClean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超链接分类 </a:t>
            </a:r>
            <a:endParaRPr lang="zh-CN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081405"/>
            <a:ext cx="8108950" cy="1123950"/>
          </a:xfrm>
        </p:spPr>
        <p:txBody>
          <a:bodyPr>
            <a:normAutofit lnSpcReduction="10000"/>
          </a:bodyPr>
          <a:lstStyle/>
          <a:p>
            <a:r>
              <a:rPr lang="zh-CN" altLang="en-US" sz="1600" b="0" dirty="0"/>
              <a:t>超链接可以分为</a:t>
            </a:r>
            <a:r>
              <a:rPr lang="zh-CN" altLang="en-US" sz="1600" b="0" u="sng" dirty="0">
                <a:solidFill>
                  <a:srgbClr val="FF0000"/>
                </a:solidFill>
              </a:rPr>
              <a:t>内部链接</a:t>
            </a:r>
            <a:r>
              <a:rPr lang="zh-CN" altLang="en-US" sz="1600" b="0" u="sng" dirty="0"/>
              <a:t>和</a:t>
            </a:r>
            <a:r>
              <a:rPr lang="zh-CN" altLang="en-US" sz="1600" b="0" u="sng" dirty="0">
                <a:solidFill>
                  <a:srgbClr val="FF0000"/>
                </a:solidFill>
              </a:rPr>
              <a:t>外部链接</a:t>
            </a:r>
            <a:r>
              <a:rPr lang="zh-CN" altLang="en-US" sz="1600" b="0" dirty="0"/>
              <a:t>两种。内部链接是指网站内部文件之间的链接，而外部链接是指网站内的文件链接到站点内容外的文件。</a:t>
            </a:r>
            <a:r>
              <a:rPr lang="zh-CN" altLang="en-US" b="0" dirty="0"/>
              <a:t> </a:t>
            </a:r>
            <a:endParaRPr lang="en-US" altLang="zh-CN" b="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宋体" panose="02010600030101010101" pitchFamily="2" charset="-122"/>
              </a:rPr>
              <a:t>	</a:t>
            </a:r>
            <a:endParaRPr lang="zh-CN" altLang="en-US" sz="1400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400" y="3803194"/>
            <a:ext cx="830580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宋体" panose="02010600030101010101" pitchFamily="2" charset="-122"/>
              </a:rPr>
              <a:t>&lt;a href="http://www.uooc.net.cn" target=_blank&gt;&lt;img src="/images/uooc.png" border=0 title="UOOC优课联盟——课程平台"&gt;&lt;br&gt;</a:t>
            </a: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宋体" panose="02010600030101010101" pitchFamily="2" charset="-122"/>
              </a:rPr>
              <a:t>UOOC课程平台&lt;/a&gt;</a:t>
            </a: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宋体" panose="02010600030101010101" pitchFamily="2" charset="-122"/>
              </a:rPr>
              <a:t>&lt;a href="/v.asp?id=133" target=_blank&gt;&lt;img src="/images/index/szuoa2.png" border=0 title="欢迎安装深大OA移动版APP"&gt;&lt;BR&gt;</a:t>
            </a: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宋体" panose="02010600030101010101" pitchFamily="2" charset="-122"/>
              </a:rPr>
              <a:t>深大OA移动版&lt;/a&gt;</a:t>
            </a: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155" y="2309495"/>
            <a:ext cx="3771900" cy="1143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超链接的应用 </a:t>
            </a:r>
            <a:endParaRPr lang="zh-CN" altLang="en-US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51585"/>
            <a:ext cx="8057515" cy="4882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1600" dirty="0" smtClean="0"/>
              <a:t>创建</a:t>
            </a:r>
            <a:r>
              <a:rPr lang="en-US" altLang="zh-CN" sz="1600" dirty="0"/>
              <a:t>HTTP</a:t>
            </a:r>
            <a:r>
              <a:rPr lang="zh-CN" altLang="zh-CN" sz="1600" dirty="0"/>
              <a:t>文件下载超</a:t>
            </a:r>
            <a:r>
              <a:rPr lang="zh-CN" altLang="zh-CN" sz="1600" dirty="0" smtClean="0"/>
              <a:t>链接</a:t>
            </a:r>
            <a:endParaRPr lang="en-US" altLang="zh-CN" sz="1600" dirty="0" smtClean="0"/>
          </a:p>
          <a:p>
            <a:pPr>
              <a:buNone/>
            </a:pPr>
            <a:r>
              <a:rPr lang="zh-CN" altLang="en-US" sz="1600" b="0" dirty="0" smtClean="0"/>
              <a:t>  </a:t>
            </a:r>
            <a:r>
              <a:rPr lang="zh-CN" altLang="en-US" sz="1600" b="0" dirty="0"/>
              <a:t>下载文件的链接指向文件所在的相对路径或绝对路径，文件类型：*</a:t>
            </a:r>
            <a:r>
              <a:rPr lang="en-US" altLang="zh-CN" sz="1600" b="0" dirty="0"/>
              <a:t>.doc/*.pdf/*.exe/*.rar</a:t>
            </a:r>
            <a:r>
              <a:rPr lang="zh-CN" altLang="en-US" sz="1600" b="0" dirty="0"/>
              <a:t>等</a:t>
            </a:r>
            <a:r>
              <a:rPr lang="zh-CN" altLang="en-US" b="0" dirty="0"/>
              <a:t>。 </a:t>
            </a:r>
            <a:endParaRPr lang="zh-CN" altLang="en-US" b="0" dirty="0"/>
          </a:p>
          <a:p>
            <a:r>
              <a:rPr lang="zh-CN" altLang="en-US" sz="1800" b="0" dirty="0"/>
              <a:t>基本语</a:t>
            </a:r>
            <a:r>
              <a:rPr lang="zh-CN" altLang="en-US" sz="1800" b="0" dirty="0" smtClean="0"/>
              <a:t>法：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a </a:t>
            </a:r>
            <a:r>
              <a:rPr lang="en-US" altLang="zh-CN" sz="1800" dirty="0" err="1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=“</a:t>
            </a:r>
            <a:r>
              <a:rPr lang="en-US" altLang="zh-CN" sz="1800" dirty="0" err="1">
                <a:solidFill>
                  <a:srgbClr val="FF0000"/>
                </a:solidFill>
                <a:ea typeface="宋体" panose="02010600030101010101" pitchFamily="2" charset="-122"/>
              </a:rPr>
              <a:t>url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”&gt;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</a:rPr>
              <a:t>链接内容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&lt;/a&gt; 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buNone/>
            </a:pPr>
            <a:endParaRPr lang="en-US" altLang="zh-CN" sz="1600" dirty="0" smtClean="0"/>
          </a:p>
          <a:p>
            <a:pPr>
              <a:buNone/>
            </a:pPr>
            <a:r>
              <a:rPr lang="zh-CN" altLang="zh-CN" sz="1600" dirty="0"/>
              <a:t>创建</a:t>
            </a:r>
            <a:r>
              <a:rPr lang="en-US" altLang="zh-CN" sz="1600" dirty="0"/>
              <a:t>FTP</a:t>
            </a:r>
            <a:r>
              <a:rPr lang="zh-CN" altLang="zh-CN" sz="1600" dirty="0"/>
              <a:t>站点访问超链</a:t>
            </a:r>
            <a:r>
              <a:rPr lang="zh-CN" altLang="zh-CN" sz="1600" dirty="0" smtClean="0"/>
              <a:t>接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FTP</a:t>
            </a:r>
            <a:r>
              <a:rPr lang="zh-CN" altLang="en-US" sz="1600" dirty="0"/>
              <a:t>服务器链接和网页链接区别在于所用协议不同，浏览网页采用</a:t>
            </a:r>
            <a:r>
              <a:rPr lang="en-US" altLang="zh-CN" sz="1600" dirty="0"/>
              <a:t>http</a:t>
            </a:r>
            <a:r>
              <a:rPr lang="zh-CN" altLang="en-US" sz="1600" dirty="0"/>
              <a:t>协议，而</a:t>
            </a:r>
            <a:r>
              <a:rPr lang="en-US" altLang="zh-CN" sz="1600" dirty="0"/>
              <a:t>FTP</a:t>
            </a:r>
            <a:r>
              <a:rPr lang="zh-CN" altLang="en-US" sz="1600" dirty="0"/>
              <a:t>服务器采用</a:t>
            </a:r>
            <a:r>
              <a:rPr lang="en-US" altLang="zh-CN" sz="1600" dirty="0"/>
              <a:t>FTP</a:t>
            </a:r>
            <a:r>
              <a:rPr lang="zh-CN" altLang="en-US" sz="1600" dirty="0"/>
              <a:t>协议连接。</a:t>
            </a:r>
            <a:r>
              <a:rPr lang="zh-CN" altLang="en-US" dirty="0"/>
              <a:t> </a:t>
            </a:r>
            <a:endParaRPr lang="zh-CN" altLang="en-US" dirty="0"/>
          </a:p>
          <a:p>
            <a:r>
              <a:rPr lang="zh-CN" altLang="en-US" sz="1800" dirty="0"/>
              <a:t>基本语法 </a:t>
            </a:r>
            <a:r>
              <a:rPr lang="en-US" altLang="zh-CN" sz="1800" dirty="0">
                <a:solidFill>
                  <a:srgbClr val="FF0000"/>
                </a:solidFill>
              </a:rPr>
              <a:t>:&lt;a </a:t>
            </a:r>
            <a:r>
              <a:rPr lang="en-US" altLang="zh-CN" sz="1800" dirty="0" err="1">
                <a:solidFill>
                  <a:srgbClr val="FF0000"/>
                </a:solidFill>
              </a:rPr>
              <a:t>href</a:t>
            </a:r>
            <a:r>
              <a:rPr lang="en-US" altLang="zh-CN" sz="1800" dirty="0">
                <a:solidFill>
                  <a:srgbClr val="FF0000"/>
                </a:solidFill>
              </a:rPr>
              <a:t> = "ftp://</a:t>
            </a:r>
            <a:r>
              <a:rPr lang="zh-CN" altLang="en-US" sz="1800" dirty="0">
                <a:solidFill>
                  <a:srgbClr val="FF0000"/>
                </a:solidFill>
              </a:rPr>
              <a:t>服务器</a:t>
            </a:r>
            <a:r>
              <a:rPr lang="en-US" altLang="zh-CN" sz="1800" dirty="0">
                <a:solidFill>
                  <a:srgbClr val="FF0000"/>
                </a:solidFill>
              </a:rPr>
              <a:t>IP</a:t>
            </a:r>
            <a:r>
              <a:rPr lang="zh-CN" altLang="en-US" sz="1800" dirty="0">
                <a:solidFill>
                  <a:srgbClr val="FF0000"/>
                </a:solidFill>
              </a:rPr>
              <a:t>地址或域名</a:t>
            </a:r>
            <a:r>
              <a:rPr lang="en-US" altLang="zh-CN" sz="1800" dirty="0">
                <a:solidFill>
                  <a:srgbClr val="FF0000"/>
                </a:solidFill>
              </a:rPr>
              <a:t>"&gt;</a:t>
            </a:r>
            <a:r>
              <a:rPr lang="zh-CN" altLang="en-US" sz="1800" dirty="0">
                <a:solidFill>
                  <a:srgbClr val="FF0000"/>
                </a:solidFill>
              </a:rPr>
              <a:t>链接的文字</a:t>
            </a:r>
            <a:r>
              <a:rPr lang="en-US" altLang="zh-CN" sz="1800" dirty="0">
                <a:solidFill>
                  <a:srgbClr val="FF0000"/>
                </a:solidFill>
              </a:rPr>
              <a:t>&lt;/a&gt;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超链接的应</a:t>
            </a:r>
            <a:r>
              <a:rPr lang="zh-CN" altLang="en-US" dirty="0" smtClean="0"/>
              <a:t>用</a:t>
            </a:r>
            <a:endParaRPr lang="zh-CN" altLang="en-US" dirty="0"/>
          </a:p>
        </p:txBody>
      </p:sp>
      <p:sp>
        <p:nvSpPr>
          <p:cNvPr id="118788" name="Rectangle 4"/>
          <p:cNvSpPr>
            <a:spLocks noGrp="1" noChangeArrowheads="1"/>
          </p:cNvSpPr>
          <p:nvPr>
            <p:ph idx="1"/>
          </p:nvPr>
        </p:nvSpPr>
        <p:spPr>
          <a:xfrm>
            <a:off x="533400" y="1202055"/>
            <a:ext cx="7861935" cy="481774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创建图像链</a:t>
            </a:r>
            <a:r>
              <a:rPr lang="zh-CN" altLang="en-US" sz="1800" dirty="0" smtClean="0"/>
              <a:t>接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 </a:t>
            </a:r>
            <a:r>
              <a:rPr lang="zh-CN" altLang="en-US" sz="1800" dirty="0" smtClean="0"/>
              <a:t>     链</a:t>
            </a:r>
            <a:r>
              <a:rPr lang="zh-CN" altLang="en-US" sz="1800" dirty="0"/>
              <a:t>接标题是一个图像，浏览时单击链接图像时，可以打开超接</a:t>
            </a:r>
            <a:r>
              <a:rPr lang="en-US" altLang="zh-CN" sz="1800" dirty="0" err="1"/>
              <a:t>href</a:t>
            </a:r>
            <a:r>
              <a:rPr lang="zh-CN" altLang="en-US" sz="1800" dirty="0"/>
              <a:t>所设置的</a:t>
            </a:r>
            <a:r>
              <a:rPr lang="en-US" altLang="zh-CN" sz="1800" dirty="0"/>
              <a:t>URL。</a:t>
            </a:r>
            <a:endParaRPr lang="zh-CN" altLang="en-US" sz="1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ea typeface="宋体" panose="02010600030101010101" pitchFamily="2" charset="-122"/>
              </a:rPr>
              <a:t>基本语</a:t>
            </a:r>
            <a:r>
              <a:rPr lang="zh-CN" altLang="en-US" sz="1800" dirty="0" smtClean="0">
                <a:ea typeface="宋体" panose="02010600030101010101" pitchFamily="2" charset="-122"/>
              </a:rPr>
              <a:t>法：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a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=“#”&gt;&lt;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img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=“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url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” width=“” height=“”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align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=“” border=“” alt=“”&gt;&lt;/a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创建电子邮件超链</a:t>
            </a:r>
            <a:r>
              <a:rPr lang="zh-CN" altLang="en-US" sz="1800" dirty="0" smtClean="0"/>
              <a:t>接</a:t>
            </a:r>
            <a:endParaRPr lang="en-US" altLang="zh-CN" sz="18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  </a:t>
            </a:r>
            <a:r>
              <a:rPr lang="zh-CN" altLang="zh-CN" sz="1800" dirty="0" smtClean="0"/>
              <a:t>一</a:t>
            </a:r>
            <a:r>
              <a:rPr lang="zh-CN" altLang="zh-CN" sz="1800" dirty="0"/>
              <a:t>般网站上都会设置“联系我们”这样的栏目或超链接，目的是方便用户及时与网站管理员进行沟通与联</a:t>
            </a:r>
            <a:r>
              <a:rPr lang="zh-CN" altLang="zh-CN" sz="1800" dirty="0" smtClean="0"/>
              <a:t>系</a:t>
            </a:r>
            <a:r>
              <a:rPr lang="en-US" altLang="zh-CN" sz="1800" dirty="0" smtClean="0"/>
              <a:t>--</a:t>
            </a:r>
            <a:r>
              <a:rPr lang="zh-CN" altLang="zh-CN" sz="1800" dirty="0" smtClean="0"/>
              <a:t>电</a:t>
            </a:r>
            <a:r>
              <a:rPr lang="zh-CN" altLang="zh-CN" sz="1800" dirty="0"/>
              <a:t>子邮件</a:t>
            </a:r>
            <a:r>
              <a:rPr lang="zh-CN" altLang="en-US" sz="1800" dirty="0"/>
              <a:t>超</a:t>
            </a:r>
            <a:r>
              <a:rPr lang="zh-CN" altLang="zh-CN" sz="1800" dirty="0"/>
              <a:t>链接。</a:t>
            </a:r>
            <a:endParaRPr lang="en-US" altLang="zh-CN" sz="1800" dirty="0" smtClean="0"/>
          </a:p>
          <a:p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</a:rPr>
              <a:t>基本语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法：</a:t>
            </a: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&lt;a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=“mailto:E-mail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地址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[ ?subject=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邮件主题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[&amp;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参数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参数值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]]”&gt;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链接内容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&lt;/a&gt;   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sz="1400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创建</a:t>
            </a:r>
            <a:r>
              <a:rPr lang="zh-CN" altLang="zh-CN" dirty="0"/>
              <a:t>页面书签</a:t>
            </a:r>
            <a:r>
              <a:rPr lang="zh-CN" altLang="zh-CN" dirty="0" smtClean="0"/>
              <a:t>链接</a:t>
            </a:r>
            <a:endParaRPr lang="zh-CN" altLang="en-US" dirty="0"/>
          </a:p>
        </p:txBody>
      </p:sp>
      <p:sp>
        <p:nvSpPr>
          <p:cNvPr id="117765" name="Rectangle 5"/>
          <p:cNvSpPr>
            <a:spLocks noGrp="1" noChangeArrowheads="1"/>
          </p:cNvSpPr>
          <p:nvPr>
            <p:ph idx="1"/>
          </p:nvPr>
        </p:nvSpPr>
        <p:spPr>
          <a:xfrm>
            <a:off x="533400" y="1144270"/>
            <a:ext cx="7323455" cy="5072380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sz="1780" b="0" dirty="0" smtClean="0"/>
              <a:t>       书签</a:t>
            </a:r>
            <a:r>
              <a:rPr lang="zh-CN" altLang="en-US" sz="1780" b="0" dirty="0"/>
              <a:t>是指到文章</a:t>
            </a:r>
            <a:r>
              <a:rPr lang="zh-CN" altLang="en-US" sz="1780" b="0" u="sng" dirty="0"/>
              <a:t>内部的链接</a:t>
            </a:r>
            <a:r>
              <a:rPr lang="zh-CN" altLang="en-US" sz="1780" b="0" dirty="0"/>
              <a:t>，可是实现</a:t>
            </a:r>
            <a:r>
              <a:rPr lang="zh-CN" altLang="en-US" sz="1780" b="0" u="sng" dirty="0"/>
              <a:t>段落间</a:t>
            </a:r>
            <a:r>
              <a:rPr lang="zh-CN" altLang="en-US" sz="1780" b="0" dirty="0"/>
              <a:t>的任意</a:t>
            </a:r>
            <a:r>
              <a:rPr lang="zh-CN" altLang="en-US" sz="1780" b="0" u="sng" dirty="0"/>
              <a:t>跳转</a:t>
            </a:r>
            <a:r>
              <a:rPr lang="zh-CN" altLang="en-US" sz="1780" b="0" dirty="0"/>
              <a:t>。实现这样的链接要先</a:t>
            </a:r>
            <a:r>
              <a:rPr lang="zh-CN" altLang="en-US" sz="1780" b="0" dirty="0" smtClean="0"/>
              <a:t>定义</a:t>
            </a:r>
            <a:r>
              <a:rPr lang="zh-CN" altLang="en-US" sz="1780" b="0" u="sng" dirty="0" smtClean="0"/>
              <a:t>书签名称和书签链接</a:t>
            </a:r>
            <a:r>
              <a:rPr lang="zh-CN" altLang="en-US" sz="1780" b="0" dirty="0"/>
              <a:t>。 </a:t>
            </a:r>
            <a:endParaRPr lang="zh-CN" altLang="en-US" sz="1780" b="0" dirty="0"/>
          </a:p>
          <a:p>
            <a:pPr marL="0" indent="0">
              <a:buNone/>
            </a:pPr>
            <a:endParaRPr lang="zh-CN" altLang="en-US" sz="1780" b="0" dirty="0"/>
          </a:p>
          <a:p>
            <a:pPr>
              <a:buNone/>
            </a:pPr>
            <a:r>
              <a:rPr lang="zh-CN" altLang="en-US" sz="1780" b="0" dirty="0" smtClean="0"/>
              <a:t>书签定义步骤：</a:t>
            </a:r>
            <a:endParaRPr lang="en-US" altLang="zh-CN" sz="1780" b="0" dirty="0" smtClean="0"/>
          </a:p>
          <a:p>
            <a:pPr>
              <a:buNone/>
            </a:pPr>
            <a:r>
              <a:rPr lang="en-US" altLang="zh-CN" sz="1780" b="0" dirty="0" smtClean="0"/>
              <a:t>    1.</a:t>
            </a:r>
            <a:r>
              <a:rPr lang="zh-CN" altLang="en-US" sz="1780" b="0" dirty="0" smtClean="0"/>
              <a:t>定义</a:t>
            </a:r>
            <a:r>
              <a:rPr lang="zh-CN" altLang="en-US" sz="1780" b="0" u="sng" dirty="0" smtClean="0"/>
              <a:t>书签名：</a:t>
            </a:r>
            <a:r>
              <a:rPr lang="zh-CN" altLang="en-US" sz="1780" b="0" dirty="0" smtClean="0"/>
              <a:t> 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&lt;</a:t>
            </a:r>
            <a:r>
              <a:rPr lang="en-US" altLang="zh-CN" sz="1780" b="0" dirty="0">
                <a:solidFill>
                  <a:srgbClr val="FF0000"/>
                </a:solidFill>
              </a:rPr>
              <a:t>a </a:t>
            </a:r>
            <a:r>
              <a:rPr lang="en-US" altLang="zh-CN" sz="1780" dirty="0">
                <a:solidFill>
                  <a:srgbClr val="FF0000"/>
                </a:solidFill>
              </a:rPr>
              <a:t>name</a:t>
            </a:r>
            <a:r>
              <a:rPr lang="en-US" altLang="zh-CN" sz="1780" dirty="0" smtClean="0">
                <a:solidFill>
                  <a:srgbClr val="FF0000"/>
                </a:solidFill>
              </a:rPr>
              <a:t>=“</a:t>
            </a:r>
            <a:r>
              <a:rPr lang="zh-CN" altLang="en-US" sz="1780" dirty="0" smtClean="0">
                <a:solidFill>
                  <a:srgbClr val="FF0000"/>
                </a:solidFill>
              </a:rPr>
              <a:t>书签名称</a:t>
            </a:r>
            <a:r>
              <a:rPr lang="en-US" altLang="zh-CN" sz="1780" dirty="0" smtClean="0">
                <a:solidFill>
                  <a:srgbClr val="FF0000"/>
                </a:solidFill>
              </a:rPr>
              <a:t>"&gt;</a:t>
            </a:r>
            <a:r>
              <a:rPr lang="zh-CN" altLang="en-US" sz="1780" dirty="0">
                <a:solidFill>
                  <a:srgbClr val="FF0000"/>
                </a:solidFill>
              </a:rPr>
              <a:t>书签</a:t>
            </a:r>
            <a:r>
              <a:rPr lang="zh-CN" altLang="en-US" sz="1780" b="0" dirty="0">
                <a:solidFill>
                  <a:srgbClr val="FF0000"/>
                </a:solidFill>
              </a:rPr>
              <a:t>标题</a:t>
            </a:r>
            <a:r>
              <a:rPr lang="en-US" altLang="zh-CN" sz="1780" b="0" dirty="0">
                <a:solidFill>
                  <a:srgbClr val="FF0000"/>
                </a:solidFill>
              </a:rPr>
              <a:t>&lt;/a&gt; </a:t>
            </a:r>
            <a:endParaRPr lang="en-US" altLang="zh-CN" sz="1780" b="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780" b="0" dirty="0">
                <a:solidFill>
                  <a:srgbClr val="FF0000"/>
                </a:solidFill>
              </a:rPr>
              <a:t>			 </a:t>
            </a:r>
            <a:r>
              <a:rPr lang="en-US" altLang="zh-CN" sz="1775" smtClean="0">
                <a:solidFill>
                  <a:srgbClr val="FF0000"/>
                </a:solidFill>
                <a:sym typeface="+mn-ea"/>
              </a:rPr>
              <a:t>&lt;</a:t>
            </a:r>
            <a:r>
              <a:rPr lang="en-US" altLang="zh-CN" sz="1775">
                <a:solidFill>
                  <a:srgbClr val="FF0000"/>
                </a:solidFill>
                <a:sym typeface="+mn-ea"/>
              </a:rPr>
              <a:t>a id</a:t>
            </a:r>
            <a:r>
              <a:rPr lang="en-US" altLang="zh-CN" sz="1775" smtClean="0">
                <a:solidFill>
                  <a:srgbClr val="FF0000"/>
                </a:solidFill>
                <a:sym typeface="+mn-ea"/>
              </a:rPr>
              <a:t>=“</a:t>
            </a:r>
            <a:r>
              <a:rPr sz="1775" smtClean="0">
                <a:solidFill>
                  <a:srgbClr val="FF0000"/>
                </a:solidFill>
                <a:sym typeface="+mn-ea"/>
              </a:rPr>
              <a:t>书签名称</a:t>
            </a:r>
            <a:r>
              <a:rPr lang="en-US" altLang="zh-CN" sz="1775" smtClean="0">
                <a:solidFill>
                  <a:srgbClr val="FF0000"/>
                </a:solidFill>
                <a:sym typeface="+mn-ea"/>
              </a:rPr>
              <a:t>"&gt;</a:t>
            </a:r>
            <a:r>
              <a:rPr sz="1775">
                <a:solidFill>
                  <a:srgbClr val="FF0000"/>
                </a:solidFill>
                <a:sym typeface="+mn-ea"/>
              </a:rPr>
              <a:t>书签标题</a:t>
            </a:r>
            <a:r>
              <a:rPr lang="en-US" altLang="zh-CN" sz="1775">
                <a:solidFill>
                  <a:srgbClr val="FF0000"/>
                </a:solidFill>
                <a:sym typeface="+mn-ea"/>
              </a:rPr>
              <a:t>&lt;/a&gt;  </a:t>
            </a:r>
            <a:endParaRPr lang="en-US" altLang="zh-CN" sz="1775">
              <a:solidFill>
                <a:srgbClr val="FF0000"/>
              </a:solidFill>
              <a:sym typeface="+mn-ea"/>
            </a:endParaRPr>
          </a:p>
          <a:p>
            <a:pPr>
              <a:buNone/>
            </a:pPr>
            <a:r>
              <a:rPr lang="en-US" altLang="zh-CN" sz="1780" dirty="0">
                <a:solidFill>
                  <a:schemeClr val="tx1"/>
                </a:solidFill>
              </a:rPr>
              <a:t>                    </a:t>
            </a:r>
            <a:r>
              <a:rPr sz="1780" dirty="0">
                <a:solidFill>
                  <a:schemeClr val="tx1"/>
                </a:solidFill>
              </a:rPr>
              <a:t>其他标签如</a:t>
            </a:r>
            <a:r>
              <a:rPr lang="en-US" altLang="zh-CN" sz="1780" dirty="0">
                <a:solidFill>
                  <a:srgbClr val="FF0000"/>
                </a:solidFill>
              </a:rPr>
              <a:t>&lt;h2 id=</a:t>
            </a:r>
            <a:r>
              <a:rPr lang="en-US" altLang="zh-CN" sz="1775" smtClean="0">
                <a:solidFill>
                  <a:srgbClr val="FF0000"/>
                </a:solidFill>
                <a:sym typeface="+mn-ea"/>
              </a:rPr>
              <a:t>“</a:t>
            </a:r>
            <a:r>
              <a:rPr sz="1775" smtClean="0">
                <a:solidFill>
                  <a:srgbClr val="FF0000"/>
                </a:solidFill>
                <a:sym typeface="+mn-ea"/>
              </a:rPr>
              <a:t>书签名称</a:t>
            </a:r>
            <a:r>
              <a:rPr lang="en-US" altLang="zh-CN" sz="1775" smtClean="0">
                <a:solidFill>
                  <a:srgbClr val="FF0000"/>
                </a:solidFill>
                <a:sym typeface="+mn-ea"/>
              </a:rPr>
              <a:t>"&gt;</a:t>
            </a:r>
            <a:r>
              <a:rPr sz="1775">
                <a:solidFill>
                  <a:srgbClr val="FF0000"/>
                </a:solidFill>
                <a:sym typeface="+mn-ea"/>
              </a:rPr>
              <a:t>书签标题</a:t>
            </a:r>
            <a:r>
              <a:rPr lang="en-US" altLang="zh-CN" sz="1775">
                <a:solidFill>
                  <a:srgbClr val="FF0000"/>
                </a:solidFill>
                <a:sym typeface="+mn-ea"/>
              </a:rPr>
              <a:t>&lt;/a&gt;  </a:t>
            </a:r>
            <a:endParaRPr lang="en-US" altLang="zh-CN" sz="178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780" b="0" dirty="0">
                <a:solidFill>
                  <a:srgbClr val="FF0000"/>
                </a:solidFill>
              </a:rPr>
              <a:t> 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   </a:t>
            </a:r>
            <a:r>
              <a:rPr lang="en-US" altLang="zh-CN" sz="1780" b="0" dirty="0" smtClean="0"/>
              <a:t>2.</a:t>
            </a:r>
            <a:r>
              <a:rPr lang="zh-CN" altLang="en-US" sz="1780" b="0" dirty="0" smtClean="0"/>
              <a:t>定义</a:t>
            </a:r>
            <a:r>
              <a:rPr lang="zh-CN" altLang="en-US" sz="1780" b="0" u="sng" dirty="0"/>
              <a:t>书签</a:t>
            </a:r>
            <a:r>
              <a:rPr lang="zh-CN" altLang="en-US" sz="1780" b="0" u="sng" dirty="0" smtClean="0"/>
              <a:t>链接</a:t>
            </a:r>
            <a:r>
              <a:rPr lang="zh-CN" altLang="en-US" sz="1780" b="0" dirty="0" smtClean="0"/>
              <a:t>：</a:t>
            </a:r>
            <a:endParaRPr lang="zh-CN" altLang="en-US" sz="1780" b="0" dirty="0"/>
          </a:p>
          <a:p>
            <a:pPr lvl="1">
              <a:buNone/>
            </a:pPr>
            <a:r>
              <a:rPr lang="en-US" altLang="zh-CN" sz="1780" b="0" dirty="0">
                <a:solidFill>
                  <a:srgbClr val="FF0000"/>
                </a:solidFill>
              </a:rPr>
              <a:t>&lt;a </a:t>
            </a:r>
            <a:r>
              <a:rPr lang="en-US" altLang="zh-CN" sz="1780" b="0" dirty="0" err="1">
                <a:solidFill>
                  <a:srgbClr val="FF0000"/>
                </a:solidFill>
              </a:rPr>
              <a:t>href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="#</a:t>
            </a:r>
            <a:r>
              <a:rPr lang="zh-CN" altLang="en-US" sz="1780" b="0" dirty="0" smtClean="0">
                <a:solidFill>
                  <a:srgbClr val="FF0000"/>
                </a:solidFill>
              </a:rPr>
              <a:t>书签名称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"&gt;</a:t>
            </a:r>
            <a:r>
              <a:rPr lang="zh-CN" altLang="en-US" sz="1780" b="0" dirty="0">
                <a:solidFill>
                  <a:srgbClr val="FF0000"/>
                </a:solidFill>
              </a:rPr>
              <a:t>书签标题</a:t>
            </a:r>
            <a:r>
              <a:rPr lang="en-US" altLang="zh-CN" sz="1780" b="0" dirty="0">
                <a:solidFill>
                  <a:srgbClr val="FF0000"/>
                </a:solidFill>
              </a:rPr>
              <a:t>&lt;/a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&gt;  </a:t>
            </a:r>
            <a:r>
              <a:rPr lang="en-US" altLang="zh-CN" sz="1780" b="0" dirty="0">
                <a:solidFill>
                  <a:srgbClr val="FF0000"/>
                </a:solidFill>
              </a:rPr>
              <a:t>&lt;!-- </a:t>
            </a:r>
            <a:r>
              <a:rPr lang="zh-CN" altLang="en-US" sz="1780" b="0" dirty="0">
                <a:solidFill>
                  <a:srgbClr val="FF0000"/>
                </a:solidFill>
              </a:rPr>
              <a:t>同一页面内   </a:t>
            </a:r>
            <a:r>
              <a:rPr lang="en-US" altLang="zh-CN" sz="1780" b="0" dirty="0">
                <a:solidFill>
                  <a:srgbClr val="FF0000"/>
                </a:solidFill>
              </a:rPr>
              <a:t>--&gt; </a:t>
            </a:r>
            <a:endParaRPr lang="en-US" altLang="zh-CN" sz="1780" b="0" dirty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en-US" altLang="zh-CN" sz="1780" b="0" dirty="0">
                <a:solidFill>
                  <a:srgbClr val="FF0000"/>
                </a:solidFill>
              </a:rPr>
              <a:t>&lt;a </a:t>
            </a:r>
            <a:r>
              <a:rPr lang="en-US" altLang="zh-CN" sz="1780" b="0" dirty="0" err="1">
                <a:solidFill>
                  <a:srgbClr val="FF0000"/>
                </a:solidFill>
              </a:rPr>
              <a:t>href</a:t>
            </a:r>
            <a:r>
              <a:rPr lang="en-US" altLang="zh-CN" sz="1780" b="0" dirty="0">
                <a:solidFill>
                  <a:srgbClr val="FF0000"/>
                </a:solidFill>
              </a:rPr>
              <a:t>="URL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#</a:t>
            </a:r>
            <a:r>
              <a:rPr lang="zh-CN" altLang="en-US" sz="1780" b="0" dirty="0" smtClean="0">
                <a:solidFill>
                  <a:srgbClr val="FF0000"/>
                </a:solidFill>
              </a:rPr>
              <a:t>书签名称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"&gt;</a:t>
            </a:r>
            <a:r>
              <a:rPr lang="zh-CN" altLang="en-US" sz="1780" b="0" dirty="0">
                <a:solidFill>
                  <a:srgbClr val="FF0000"/>
                </a:solidFill>
              </a:rPr>
              <a:t>书签标题</a:t>
            </a:r>
            <a:r>
              <a:rPr lang="en-US" altLang="zh-CN" sz="1780" b="0" dirty="0">
                <a:solidFill>
                  <a:srgbClr val="FF0000"/>
                </a:solidFill>
              </a:rPr>
              <a:t>&lt;/a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&gt;&lt;!--  </a:t>
            </a:r>
            <a:r>
              <a:rPr lang="zh-CN" altLang="en-US" sz="1780" b="0" dirty="0">
                <a:solidFill>
                  <a:srgbClr val="FF0000"/>
                </a:solidFill>
              </a:rPr>
              <a:t>不同页面间  </a:t>
            </a:r>
            <a:r>
              <a:rPr lang="en-US" altLang="zh-CN" sz="1780" b="0" dirty="0">
                <a:solidFill>
                  <a:srgbClr val="FF0000"/>
                </a:solidFill>
              </a:rPr>
              <a:t>--&gt; </a:t>
            </a:r>
            <a:endParaRPr lang="en-US" altLang="zh-CN" sz="178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sz="1780" b="0" dirty="0" smtClean="0"/>
              <a:t>  </a:t>
            </a:r>
            <a:r>
              <a:rPr lang="en-US" altLang="zh-CN" sz="1780" b="0" dirty="0" smtClean="0"/>
              <a:t>URL：</a:t>
            </a:r>
            <a:r>
              <a:rPr lang="zh-CN" altLang="en-US" sz="1780" b="0" dirty="0" smtClean="0"/>
              <a:t>是</a:t>
            </a:r>
            <a:r>
              <a:rPr lang="zh-CN" altLang="en-US" sz="1780" b="0" dirty="0"/>
              <a:t>放置标记的</a:t>
            </a:r>
            <a:r>
              <a:rPr lang="en-US" altLang="zh-CN" sz="1780" b="0" dirty="0"/>
              <a:t>HTML</a:t>
            </a:r>
            <a:r>
              <a:rPr lang="zh-CN" altLang="en-US" sz="1780" b="0" dirty="0"/>
              <a:t>文件的</a:t>
            </a:r>
            <a:r>
              <a:rPr lang="en-US" altLang="zh-CN" sz="1780" b="0" dirty="0"/>
              <a:t>URL</a:t>
            </a:r>
            <a:r>
              <a:rPr lang="zh-CN" altLang="en-US" sz="1780" b="0" dirty="0"/>
              <a:t>，</a:t>
            </a:r>
            <a:r>
              <a:rPr lang="en-US" altLang="zh-CN" sz="1780" b="0" dirty="0" smtClean="0"/>
              <a:t>name：</a:t>
            </a:r>
            <a:r>
              <a:rPr lang="zh-CN" altLang="en-US" sz="1780" b="0" dirty="0" smtClean="0"/>
              <a:t>标记名。</a:t>
            </a:r>
            <a:endParaRPr lang="en-US" altLang="zh-CN" sz="1780" b="0" dirty="0" smtClean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 b="0" dirty="0" smtClean="0"/>
              <a:t>      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元信息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&lt;meta&gt;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039495"/>
            <a:ext cx="7886700" cy="5130165"/>
          </a:xfrm>
        </p:spPr>
        <p:txBody>
          <a:bodyPr>
            <a:normAutofit fontScale="50000"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>
                <a:sym typeface="+mn-ea"/>
              </a:rPr>
              <a:t>使用示例</a:t>
            </a:r>
            <a:endParaRPr lang="zh-CN" altLang="en-US" sz="2200" dirty="0">
              <a:sym typeface="+mn-ea"/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&lt;head&gt;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</a:t>
            </a:r>
            <a:r>
              <a:rPr lang="en-US" altLang="zh-CN" sz="2200" dirty="0">
                <a:sym typeface="+mn-ea"/>
              </a:rPr>
              <a:t>&lt;meta http-equiv="Content-Type" content="text/html; charset=UTF-8"&gt;  &lt;!--H4</a:t>
            </a:r>
            <a:r>
              <a:rPr lang="zh-CN" altLang="en-US" sz="2200" dirty="0">
                <a:sym typeface="+mn-ea"/>
              </a:rPr>
              <a:t>得写这么长</a:t>
            </a:r>
            <a:r>
              <a:rPr lang="en-US" altLang="zh-CN" sz="2200" dirty="0">
                <a:sym typeface="+mn-ea"/>
              </a:rPr>
              <a:t>--&gt;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&lt;meta charset="UTF-8"&gt;    </a:t>
            </a:r>
            <a:r>
              <a:rPr lang="en-US" altLang="zh-CN" sz="2200" dirty="0"/>
              <a:t>&lt;!--H5</a:t>
            </a:r>
            <a:r>
              <a:rPr lang="zh-CN" altLang="en-US" sz="2200" dirty="0"/>
              <a:t>可以简化为这个或不写，强制规则</a:t>
            </a:r>
            <a:r>
              <a:rPr lang="en-US" altLang="zh-CN" sz="2200" dirty="0"/>
              <a:t>--&gt;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&lt;title&gt; 这是页面标题，例如深圳大学 &lt;/title&gt;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&lt;meta name="keywords" content="关键字，搜索引擎经常使用的内容" /&gt;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&lt;meta name="description" content="还是搜索引擎经常需要利用的内容" /&gt;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&lt;meta name="copyright" content="具体内容。。。" /&gt;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&lt;/head&gt;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还有其他各种属性：</a:t>
            </a:r>
            <a:endParaRPr lang="zh-CN" altLang="en-US" sz="2200" dirty="0"/>
          </a:p>
          <a:p>
            <a:pPr marL="450850" indent="-184150" eaLnBrk="0" hangingPunct="0">
              <a:lnSpc>
                <a:spcPct val="90000"/>
              </a:lnSpc>
              <a:spcBef>
                <a:spcPct val="20000"/>
              </a:spcBef>
              <a:buClr>
                <a:srgbClr val="0000FA"/>
              </a:buClr>
            </a:pP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&lt;meta name="generator" content="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信息参数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" /&gt; 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 marL="450850" indent="-184150" eaLnBrk="0" hangingPunct="0">
              <a:lnSpc>
                <a:spcPct val="90000"/>
              </a:lnSpc>
              <a:spcBef>
                <a:spcPct val="20000"/>
              </a:spcBef>
              <a:buClr>
                <a:srgbClr val="0000FA"/>
              </a:buClr>
            </a:pP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&lt;meta name="author" content="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信息参数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"&gt; 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 marL="450850" indent="-184150" eaLnBrk="0" hangingPunct="0">
              <a:lnSpc>
                <a:spcPct val="90000"/>
              </a:lnSpc>
              <a:spcBef>
                <a:spcPct val="20000"/>
              </a:spcBef>
              <a:buClr>
                <a:srgbClr val="0000FA"/>
              </a:buClr>
            </a:pP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&lt;meta name="robots" </a:t>
            </a:r>
            <a:r>
              <a:rPr lang="en-US" altLang="zh-CN" sz="2200" dirty="0" err="1">
                <a:solidFill>
                  <a:srgbClr val="FF0000"/>
                </a:solidFill>
                <a:sym typeface="+mn-ea"/>
              </a:rPr>
              <a:t>contect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="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信息参数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"&gt; 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 marL="450850" indent="-184150" eaLnBrk="0" hangingPunct="0">
              <a:lnSpc>
                <a:spcPct val="90000"/>
              </a:lnSpc>
              <a:spcBef>
                <a:spcPct val="20000"/>
              </a:spcBef>
              <a:buClr>
                <a:srgbClr val="0000FA"/>
              </a:buClr>
            </a:pP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&lt;meta http-</a:t>
            </a:r>
            <a:r>
              <a:rPr lang="en-US" altLang="zh-CN" sz="2200" dirty="0" err="1">
                <a:solidFill>
                  <a:srgbClr val="FF0000"/>
                </a:solidFill>
                <a:sym typeface="+mn-ea"/>
              </a:rPr>
              <a:t>equiv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="refresh" content="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时间； </a:t>
            </a:r>
            <a:r>
              <a:rPr lang="en-US" altLang="zh-CN" sz="2200" dirty="0" err="1">
                <a:solidFill>
                  <a:srgbClr val="FF0000"/>
                </a:solidFill>
                <a:sym typeface="+mn-ea"/>
              </a:rPr>
              <a:t>url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=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网址参数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"&gt; </a:t>
            </a:r>
            <a:endParaRPr lang="zh-CN" altLang="en-US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创</a:t>
            </a:r>
            <a:r>
              <a:rPr lang="zh-CN" altLang="zh-CN" dirty="0" smtClean="0"/>
              <a:t>建书</a:t>
            </a:r>
            <a:r>
              <a:rPr lang="zh-CN" altLang="zh-CN" dirty="0"/>
              <a:t>签链</a:t>
            </a:r>
            <a:r>
              <a:rPr lang="zh-CN" altLang="zh-CN" dirty="0" smtClean="0"/>
              <a:t>接</a:t>
            </a:r>
            <a:r>
              <a:rPr lang="zh-CN" altLang="zh-CN" dirty="0"/>
              <a:t>页面案例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8096"/>
          <a:stretch>
            <a:fillRect/>
          </a:stretch>
        </p:blipFill>
        <p:spPr>
          <a:xfrm>
            <a:off x="5076825" y="2809875"/>
            <a:ext cx="3623945" cy="37249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7050" y="2674620"/>
            <a:ext cx="415607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&lt;li&gt;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&lt;a href="#1"&gt;历史沿革&lt;/a&gt;</a:t>
            </a:r>
            <a:endParaRPr lang="zh-CN" altLang="en-US"/>
          </a:p>
          <a:p>
            <a:r>
              <a:rPr lang="zh-CN" altLang="en-US"/>
              <a:t>&lt;/li&gt;</a:t>
            </a:r>
            <a:endParaRPr lang="zh-CN" altLang="en-US"/>
          </a:p>
          <a:p>
            <a:r>
              <a:rPr lang="zh-CN" altLang="en-US"/>
              <a:t>&lt;li&gt;</a:t>
            </a:r>
            <a:endParaRPr lang="zh-CN" altLang="en-US"/>
          </a:p>
          <a:p>
            <a:r>
              <a:rPr lang="zh-CN" altLang="en-US"/>
              <a:t>  &lt;a href="#2"&gt;办学条件&lt;/a&gt;</a:t>
            </a:r>
            <a:endParaRPr lang="zh-CN" altLang="en-US"/>
          </a:p>
          <a:p>
            <a:r>
              <a:rPr lang="zh-CN" altLang="en-US"/>
              <a:t>&lt;/li&gt;</a:t>
            </a:r>
            <a:endParaRPr lang="zh-CN" altLang="en-US"/>
          </a:p>
          <a:p>
            <a:r>
              <a:rPr lang="zh-CN" altLang="en-US"/>
              <a:t>&lt;li&gt;</a:t>
            </a:r>
            <a:endParaRPr lang="zh-CN" altLang="en-US"/>
          </a:p>
          <a:p>
            <a:r>
              <a:rPr lang="zh-CN" altLang="en-US"/>
              <a:t>  &lt;a href="#2_1"&gt;院系设置&lt;/a&gt;</a:t>
            </a:r>
            <a:endParaRPr lang="zh-CN" altLang="en-US"/>
          </a:p>
          <a:p>
            <a:r>
              <a:rPr lang="zh-CN" altLang="en-US"/>
              <a:t>&lt;/li&gt;</a:t>
            </a:r>
            <a:endParaRPr lang="zh-CN" altLang="en-US"/>
          </a:p>
          <a:p>
            <a:r>
              <a:rPr lang="en-US" altLang="zh-CN"/>
              <a:t>…………</a:t>
            </a:r>
            <a:endParaRPr lang="en-US" altLang="zh-CN"/>
          </a:p>
          <a:p>
            <a:r>
              <a:rPr lang="en-US" altLang="zh-CN"/>
              <a:t>&lt;a name="2"&gt;&lt;/a&gt;</a:t>
            </a:r>
            <a:endParaRPr lang="en-US" altLang="zh-CN"/>
          </a:p>
          <a:p>
            <a:r>
              <a:rPr lang="en-US" altLang="zh-CN"/>
              <a:t>&lt;a name="sub22064_2"&gt;&lt;/a&gt;</a:t>
            </a:r>
            <a:endParaRPr lang="en-US" altLang="zh-CN"/>
          </a:p>
          <a:p>
            <a:r>
              <a:rPr lang="en-US" altLang="zh-CN"/>
              <a:t>&lt;a name="办学条件"&lt;/a&gt;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1052830"/>
            <a:ext cx="6927850" cy="1454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浮动框架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67460"/>
            <a:ext cx="7439025" cy="1780540"/>
          </a:xfrm>
        </p:spPr>
        <p:txBody>
          <a:bodyPr>
            <a:normAutofit fontScale="90000"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cs typeface="Verdana" panose="020B0604030504040204" pitchFamily="34" charset="0"/>
              </a:rPr>
              <a:t> </a:t>
            </a:r>
            <a:r>
              <a:rPr lang="zh-CN" altLang="en-US" sz="1800" dirty="0" smtClean="0">
                <a:cs typeface="Verdana" panose="020B0604030504040204" pitchFamily="34" charset="0"/>
              </a:rPr>
              <a:t>      浏</a:t>
            </a:r>
            <a:r>
              <a:rPr lang="zh-CN" altLang="en-US" sz="1800" dirty="0">
                <a:cs typeface="Verdana" panose="020B0604030504040204" pitchFamily="34" charset="0"/>
              </a:rPr>
              <a:t>览器窗口含有孤立的子窗口称为浮动框架。在浏览器窗口中使用</a:t>
            </a:r>
            <a:r>
              <a:rPr lang="en-US" altLang="zh-CN" sz="1800" dirty="0">
                <a:cs typeface="Verdana" panose="020B0604030504040204" pitchFamily="34" charset="0"/>
              </a:rPr>
              <a:t>&lt;</a:t>
            </a:r>
            <a:r>
              <a:rPr lang="en-US" altLang="zh-CN" sz="1800" dirty="0" err="1">
                <a:cs typeface="Verdana" panose="020B0604030504040204" pitchFamily="34" charset="0"/>
              </a:rPr>
              <a:t>iframe</a:t>
            </a:r>
            <a:r>
              <a:rPr lang="en-US" altLang="zh-CN" sz="1800" dirty="0">
                <a:cs typeface="Verdana" panose="020B0604030504040204" pitchFamily="34" charset="0"/>
              </a:rPr>
              <a:t>&gt;&lt;/</a:t>
            </a:r>
            <a:r>
              <a:rPr lang="en-US" altLang="zh-CN" sz="1800" dirty="0" err="1">
                <a:cs typeface="Verdana" panose="020B0604030504040204" pitchFamily="34" charset="0"/>
              </a:rPr>
              <a:t>iframe</a:t>
            </a:r>
            <a:r>
              <a:rPr lang="en-US" altLang="zh-CN" sz="1800" dirty="0">
                <a:cs typeface="Verdana" panose="020B0604030504040204" pitchFamily="34" charset="0"/>
              </a:rPr>
              <a:t>&gt;</a:t>
            </a:r>
            <a:r>
              <a:rPr lang="zh-CN" altLang="en-US" sz="1800" dirty="0">
                <a:cs typeface="Verdana" panose="020B0604030504040204" pitchFamily="34" charset="0"/>
              </a:rPr>
              <a:t>标记，可以嵌入浮动框架。</a:t>
            </a:r>
            <a:endParaRPr lang="zh-CN" altLang="en-US" dirty="0"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cs typeface="Verdana" panose="020B0604030504040204" pitchFamily="34" charset="0"/>
              </a:rPr>
              <a:t> </a:t>
            </a:r>
            <a:r>
              <a:rPr lang="zh-CN" altLang="en-US" dirty="0" smtClean="0">
                <a:cs typeface="Verdana" panose="020B0604030504040204" pitchFamily="34" charset="0"/>
              </a:rPr>
              <a:t>  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iframe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name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u="sng" dirty="0">
                <a:solidFill>
                  <a:srgbClr val="FF0000"/>
                </a:solidFill>
              </a:rPr>
              <a:t>name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</a:t>
            </a:r>
            <a:r>
              <a:rPr lang="en-US" altLang="zh-CN" sz="1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altLang="zh-CN" sz="18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url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 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width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=“" height=" 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&lt;/</a:t>
            </a:r>
            <a:r>
              <a:rPr lang="en-US" altLang="zh-CN" sz="1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iframe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8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&lt;</a:t>
            </a:r>
            <a:r>
              <a:rPr lang="en-US" altLang="zh-CN" sz="1800" dirty="0">
                <a:solidFill>
                  <a:srgbClr val="FF0000"/>
                </a:solidFill>
              </a:rPr>
              <a:t>a href="target.html" </a:t>
            </a:r>
            <a:r>
              <a:rPr lang="en-US" altLang="zh-CN" sz="1800" dirty="0" smtClean="0">
                <a:solidFill>
                  <a:srgbClr val="FF0000"/>
                </a:solidFill>
              </a:rPr>
              <a:t>target=</a:t>
            </a:r>
            <a:r>
              <a:rPr lang="en-US" altLang="zh-CN" sz="1800" dirty="0">
                <a:solidFill>
                  <a:srgbClr val="FF0000"/>
                </a:solidFill>
              </a:rPr>
              <a:t> " </a:t>
            </a:r>
            <a:r>
              <a:rPr lang="en-US" altLang="zh-CN" sz="1800" u="sng" dirty="0" smtClean="0">
                <a:solidFill>
                  <a:srgbClr val="FF0000"/>
                </a:solidFill>
              </a:rPr>
              <a:t>name</a:t>
            </a:r>
            <a:r>
              <a:rPr lang="en-US" altLang="zh-CN" sz="1800" dirty="0" smtClean="0">
                <a:solidFill>
                  <a:srgbClr val="FF0000"/>
                </a:solidFill>
              </a:rPr>
              <a:t>" </a:t>
            </a:r>
            <a:r>
              <a:rPr lang="en-US" altLang="zh-CN" sz="1800" dirty="0">
                <a:solidFill>
                  <a:srgbClr val="FF0000"/>
                </a:solidFill>
              </a:rPr>
              <a:t>&gt;</a:t>
            </a:r>
            <a:r>
              <a:rPr lang="zh-CN" altLang="en-US" sz="1800" dirty="0">
                <a:solidFill>
                  <a:srgbClr val="FF0000"/>
                </a:solidFill>
              </a:rPr>
              <a:t>链接标题</a:t>
            </a:r>
            <a:r>
              <a:rPr lang="en-US" altLang="zh-CN" sz="1800" dirty="0">
                <a:solidFill>
                  <a:srgbClr val="FF0000"/>
                </a:solidFill>
              </a:rPr>
              <a:t>&lt;/a&gt;</a:t>
            </a:r>
            <a:endParaRPr lang="zh-CN" altLang="en-US" sz="1800" dirty="0">
              <a:solidFill>
                <a:srgbClr val="FF0000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02285" y="3533864"/>
          <a:ext cx="8153400" cy="21945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75385"/>
                <a:gridCol w="2558415"/>
                <a:gridCol w="1848485"/>
                <a:gridCol w="2571115"/>
              </a:tblGrid>
              <a:tr h="4032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581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src</a:t>
                      </a:r>
                      <a:endParaRPr lang="zh-CN" sz="18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设置源文件属性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scrolling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设置框架滚动条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581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设置框架名称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frameborder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设置框架边框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581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width</a:t>
                      </a:r>
                      <a:endParaRPr lang="zh-CN" sz="18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设置浮动框架窗口宽度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marginwidth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设置框架左右边距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581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height</a:t>
                      </a:r>
                      <a:endParaRPr lang="zh-CN" sz="18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设置浮动框架窗口高度</a:t>
                      </a:r>
                      <a:endParaRPr lang="zh-CN" sz="18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marginheight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设置框架上下边距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587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align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设置框架对齐方式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</a:t>
            </a:r>
            <a:r>
              <a:rPr lang="zh-CN" altLang="en-US" dirty="0" smtClean="0"/>
              <a:t>动框架应用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0585" y="984885"/>
            <a:ext cx="7402830" cy="4963160"/>
          </a:xfrm>
        </p:spPr>
        <p:txBody>
          <a:bodyPr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/>
              <a:t>&lt;iframe name="tvfrm" src="live.asp" width="100%" height="100%" frameborder="0" scrolling="no"&gt;</a:t>
            </a:r>
            <a:endParaRPr lang="zh-CN" altLang="en-US" sz="20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/>
              <a:t>&lt;/iframe&gt;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635" y="2254250"/>
            <a:ext cx="5040000" cy="299812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浮动框架案例效果页面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9545" y="885190"/>
            <a:ext cx="6301105" cy="27425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350" y="2216785"/>
            <a:ext cx="88773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&lt;html&gt;</a:t>
            </a:r>
            <a:endParaRPr lang="zh-CN" altLang="en-US" sz="1600"/>
          </a:p>
          <a:p>
            <a:r>
              <a:rPr lang="zh-CN" altLang="en-US" sz="1600"/>
              <a:t>  &lt;head&gt;</a:t>
            </a:r>
            <a:endParaRPr lang="zh-CN" altLang="en-US" sz="1600"/>
          </a:p>
          <a:p>
            <a:r>
              <a:rPr lang="zh-CN" altLang="en-US" sz="1600"/>
              <a:t>    &lt;meta charset="UTF-8"&gt;</a:t>
            </a:r>
            <a:endParaRPr lang="zh-CN" altLang="en-US" sz="1600"/>
          </a:p>
          <a:p>
            <a:r>
              <a:rPr lang="zh-CN" altLang="en-US" sz="1600"/>
              <a:t>    &lt;title&gt;浮动框架示例&lt;/title&gt;</a:t>
            </a:r>
            <a:endParaRPr lang="zh-CN" altLang="en-US" sz="1600"/>
          </a:p>
          <a:p>
            <a:r>
              <a:rPr lang="zh-CN" altLang="en-US" sz="1600"/>
              <a:t>    &lt;style type="text/css"&gt;</a:t>
            </a:r>
            <a:endParaRPr lang="zh-CN" altLang="en-US" sz="1600"/>
          </a:p>
          <a:p>
            <a:r>
              <a:rPr lang="zh-CN" altLang="en-US" sz="1600"/>
              <a:t>      body{ text-align:center; }</a:t>
            </a:r>
            <a:endParaRPr lang="zh-CN" altLang="en-US" sz="1600"/>
          </a:p>
          <a:p>
            <a:r>
              <a:rPr lang="zh-CN" altLang="en-US" sz="1600"/>
              <a:t>      iframe{width:40%;height:60%;}</a:t>
            </a:r>
            <a:endParaRPr lang="zh-CN" altLang="en-US" sz="1600"/>
          </a:p>
          <a:p>
            <a:r>
              <a:rPr lang="zh-CN" altLang="en-US" sz="1600"/>
              <a:t>    &lt;/style&gt;</a:t>
            </a:r>
            <a:endParaRPr lang="zh-CN" altLang="en-US" sz="1600"/>
          </a:p>
          <a:p>
            <a:r>
              <a:rPr lang="zh-CN" altLang="en-US" sz="1600"/>
              <a:t>  &lt;/head&gt;</a:t>
            </a:r>
            <a:endParaRPr lang="zh-CN" altLang="en-US" sz="1600"/>
          </a:p>
          <a:p>
            <a:r>
              <a:rPr lang="zh-CN" altLang="en-US" sz="1600"/>
              <a:t>  &lt;body&gt;</a:t>
            </a:r>
            <a:endParaRPr lang="zh-CN" altLang="en-US" sz="1600"/>
          </a:p>
          <a:p>
            <a:r>
              <a:rPr lang="zh-CN" altLang="en-US" sz="1600"/>
              <a:t>    &lt;h3&gt;浮动框架中打开新页面&lt;/h3&gt;</a:t>
            </a:r>
            <a:endParaRPr lang="zh-CN" altLang="en-US" sz="1600"/>
          </a:p>
          <a:p>
            <a:r>
              <a:rPr lang="zh-CN" altLang="en-US" sz="1600"/>
              <a:t>    &lt;iframe src="http://csse.szu.edu.cn" name="left"&gt;&lt;/iframe&gt;</a:t>
            </a:r>
            <a:endParaRPr lang="zh-CN" altLang="en-US" sz="1600"/>
          </a:p>
          <a:p>
            <a:r>
              <a:rPr lang="zh-CN" altLang="en-US" sz="1600"/>
              <a:t>    &lt;iframe src="http://www1.szu.edu.cn" name="right"&gt;&lt;/iframe&gt;</a:t>
            </a:r>
            <a:endParaRPr lang="zh-CN" altLang="en-US" sz="1600"/>
          </a:p>
          <a:p>
            <a:r>
              <a:rPr lang="zh-CN" altLang="en-US" sz="1600"/>
              <a:t>    &lt;br&gt;</a:t>
            </a:r>
            <a:endParaRPr lang="zh-CN" altLang="en-US" sz="1600"/>
          </a:p>
          <a:p>
            <a:r>
              <a:rPr lang="zh-CN" altLang="en-US" sz="1600"/>
              <a:t>    &lt;a href="http://www.baidu.com" target="left"&gt;在左边浮动框架中打开百度&lt;/a&gt;</a:t>
            </a:r>
            <a:endParaRPr lang="zh-CN" altLang="en-US" sz="1600"/>
          </a:p>
          <a:p>
            <a:r>
              <a:rPr lang="zh-CN" altLang="en-US" sz="1600"/>
              <a:t>    &lt;a href="http://www.qq.com" target="right"&gt;在右边浮动框架中打开腾讯&lt;/a&gt;</a:t>
            </a:r>
            <a:endParaRPr lang="zh-CN" altLang="en-US" sz="1600"/>
          </a:p>
          <a:p>
            <a:r>
              <a:rPr lang="zh-CN" altLang="en-US" sz="1600"/>
              <a:t>  &lt;/body&gt;</a:t>
            </a:r>
            <a:endParaRPr lang="zh-CN" altLang="en-US" sz="1600"/>
          </a:p>
          <a:p>
            <a:r>
              <a:rPr lang="zh-CN" altLang="en-US" sz="1600"/>
              <a:t>&lt;/html&gt;</a:t>
            </a:r>
            <a:endParaRPr lang="zh-CN" altLang="en-US" sz="16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课后兴趣题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调研</a:t>
            </a:r>
            <a:r>
              <a:rPr lang="en-US" altLang="zh-CN"/>
              <a:t>iframe</a:t>
            </a:r>
            <a:r>
              <a:t>及其相关后继替代技术的发展现在和优劣对比</a:t>
            </a: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93700" y="1143000"/>
            <a:ext cx="8395335" cy="499427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       </a:t>
            </a:r>
            <a:r>
              <a:rPr lang="zh-CN" altLang="en-US" sz="1600" dirty="0" smtClean="0"/>
              <a:t>网页</a:t>
            </a:r>
            <a:r>
              <a:rPr lang="zh-CN" altLang="en-US" sz="1600" dirty="0"/>
              <a:t>上</a:t>
            </a:r>
            <a:r>
              <a:rPr lang="zh-CN" altLang="en-US" sz="1600" dirty="0" smtClean="0"/>
              <a:t>插入图像的</a:t>
            </a:r>
            <a:r>
              <a:rPr lang="zh-CN" altLang="en-US" sz="1600" dirty="0"/>
              <a:t>方法就是使用</a:t>
            </a:r>
            <a:r>
              <a:rPr lang="en-US" altLang="zh-CN" sz="1600" dirty="0"/>
              <a:t>&lt;img</a:t>
            </a:r>
            <a:r>
              <a:rPr lang="en-US" altLang="zh-CN" sz="1600" dirty="0" smtClean="0"/>
              <a:t>&gt;</a:t>
            </a:r>
            <a:r>
              <a:rPr lang="zh-CN" altLang="en-US" sz="1600" dirty="0" smtClean="0"/>
              <a:t>标记。</a:t>
            </a:r>
            <a:r>
              <a:rPr lang="zh-CN" altLang="en-US" sz="1600" dirty="0"/>
              <a:t>它的众多属性可以</a:t>
            </a:r>
            <a:r>
              <a:rPr lang="zh-CN" altLang="en-US" sz="1600" dirty="0" smtClean="0"/>
              <a:t>控制图像的</a:t>
            </a:r>
            <a:r>
              <a:rPr lang="zh-CN" altLang="en-US" sz="1600" dirty="0"/>
              <a:t>路径、尺寸和替换文字等各种功能。</a:t>
            </a:r>
            <a:endParaRPr lang="zh-CN" altLang="en-US" sz="1600" dirty="0"/>
          </a:p>
          <a:p>
            <a:r>
              <a:rPr lang="zh-CN" altLang="en-US" sz="1600" dirty="0"/>
              <a:t>基本</a:t>
            </a:r>
            <a:r>
              <a:rPr lang="zh-CN" altLang="en-US" sz="1600" dirty="0" smtClean="0"/>
              <a:t>语法</a:t>
            </a:r>
            <a:endParaRPr lang="en-US" altLang="zh-CN" sz="16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None/>
            </a:pPr>
            <a:r>
              <a:rPr kumimoji="0" lang="en-US" altLang="zh-CN" sz="1600" dirty="0" smtClean="0">
                <a:solidFill>
                  <a:srgbClr val="FF0000"/>
                </a:solidFill>
              </a:rPr>
              <a:t>       &lt;img src=</a:t>
            </a:r>
            <a:r>
              <a:rPr lang="en-US" altLang="zh-CN" sz="1600" dirty="0">
                <a:solidFill>
                  <a:srgbClr val="FF0000"/>
                </a:solidFill>
              </a:rPr>
              <a:t>“</a:t>
            </a:r>
            <a:r>
              <a:rPr kumimoji="0" lang="en-US" altLang="zh-CN" sz="1600" dirty="0" err="1" smtClean="0">
                <a:solidFill>
                  <a:srgbClr val="FF0000"/>
                </a:solidFill>
              </a:rPr>
              <a:t>url</a:t>
            </a:r>
            <a:r>
              <a:rPr lang="en-US" altLang="zh-CN" sz="1600" dirty="0">
                <a:solidFill>
                  <a:srgbClr val="FF0000"/>
                </a:solidFill>
              </a:rPr>
              <a:t>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width=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height=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</a:t>
            </a:r>
            <a:r>
              <a:rPr kumimoji="0" lang="en-US" altLang="zh-CN" sz="1600" dirty="0" err="1" smtClean="0">
                <a:solidFill>
                  <a:srgbClr val="FF0000"/>
                </a:solidFill>
              </a:rPr>
              <a:t>hspace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</a:t>
            </a:r>
            <a:r>
              <a:rPr kumimoji="0" lang="en-US" altLang="zh-CN" sz="1600" dirty="0" err="1" smtClean="0">
                <a:solidFill>
                  <a:srgbClr val="FF0000"/>
                </a:solidFill>
              </a:rPr>
              <a:t>vspace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align=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border=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alt=</a:t>
            </a:r>
            <a:r>
              <a:rPr lang="en-US" altLang="zh-CN" sz="1600" dirty="0" smtClean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&gt;</a:t>
            </a:r>
            <a:endParaRPr kumimoji="0" lang="en-US" altLang="zh-CN" sz="1600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None/>
            </a:pPr>
            <a:endParaRPr kumimoji="0" lang="zh-CN" altLang="en-US" sz="16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None/>
            </a:pPr>
            <a:r>
              <a:rPr kumimoji="0" lang="zh-CN" altLang="en-US" sz="1600" dirty="0" smtClean="0"/>
              <a:t>属性说明：</a:t>
            </a:r>
            <a:endParaRPr kumimoji="0" lang="en-US" altLang="zh-CN" sz="160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kumimoji="0" lang="en-US" altLang="zh-CN" sz="1600" dirty="0"/>
              <a:t> </a:t>
            </a:r>
            <a:r>
              <a:rPr kumimoji="0" lang="en-US" altLang="zh-CN" sz="1600" dirty="0" smtClean="0"/>
              <a:t> 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src(</a:t>
            </a:r>
            <a:r>
              <a:rPr lang="en-US" sz="1600" dirty="0" smtClean="0"/>
              <a:t>source):</a:t>
            </a:r>
            <a:r>
              <a:rPr lang="zh-CN" altLang="en-US" sz="1600" dirty="0" smtClean="0"/>
              <a:t>图像</a:t>
            </a:r>
            <a:r>
              <a:rPr lang="zh-CN" altLang="en-US" sz="1600" dirty="0"/>
              <a:t>的</a:t>
            </a:r>
            <a:r>
              <a:rPr lang="en-US" sz="1600" dirty="0"/>
              <a:t> </a:t>
            </a:r>
            <a:r>
              <a:rPr lang="en-US" sz="1600" dirty="0" smtClean="0"/>
              <a:t>URL</a:t>
            </a:r>
            <a:r>
              <a:rPr lang="zh-CN" altLang="en-US" sz="1600" dirty="0" smtClean="0"/>
              <a:t>路径。</a:t>
            </a:r>
            <a:endParaRPr lang="zh-CN" altLang="en-US" sz="160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lang="zh-CN" altLang="en-US" sz="1600" dirty="0" smtClean="0"/>
              <a:t>  </a:t>
            </a:r>
            <a:r>
              <a:rPr kumimoji="0" lang="en-US" altLang="zh-CN" sz="1600" b="0" dirty="0" smtClean="0"/>
              <a:t>alt </a:t>
            </a:r>
            <a:r>
              <a:rPr kumimoji="0" lang="zh-CN" altLang="en-US" sz="1600" b="0" dirty="0" smtClean="0"/>
              <a:t>：添加图片的替代文字。</a:t>
            </a:r>
            <a:endParaRPr kumimoji="0" lang="zh-CN" altLang="en-US" sz="1600" b="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kumimoji="0" lang="zh-CN" altLang="en-US" sz="1600" b="0" dirty="0" smtClean="0"/>
              <a:t>  </a:t>
            </a:r>
            <a:r>
              <a:rPr kumimoji="0" lang="en-US" altLang="zh-CN" sz="1600" b="0" dirty="0" smtClean="0"/>
              <a:t>width/height</a:t>
            </a:r>
            <a:r>
              <a:rPr kumimoji="0" lang="zh-CN" altLang="en-US" sz="1600" b="0" dirty="0" smtClean="0"/>
              <a:t>：设置图片的宽度和高度</a:t>
            </a:r>
            <a:r>
              <a:rPr kumimoji="0" lang="en-US" altLang="zh-CN" sz="1600" b="0" dirty="0" smtClean="0"/>
              <a:t>(</a:t>
            </a:r>
            <a:r>
              <a:rPr kumimoji="0" lang="en-US" altLang="zh-CN" sz="1600" b="0" dirty="0" err="1" smtClean="0"/>
              <a:t>px</a:t>
            </a:r>
            <a:r>
              <a:rPr kumimoji="0" lang="en-US" altLang="zh-CN" sz="1600" b="0" dirty="0" smtClean="0"/>
              <a:t>,%)</a:t>
            </a:r>
            <a:r>
              <a:rPr kumimoji="0" lang="zh-CN" altLang="en-US" sz="1600" b="0" dirty="0" smtClean="0"/>
              <a:t>。</a:t>
            </a:r>
            <a:endParaRPr kumimoji="0" lang="zh-CN" altLang="en-US" sz="1600" b="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kumimoji="0" lang="zh-CN" altLang="en-US" sz="1600" b="0" dirty="0" smtClean="0"/>
              <a:t>  </a:t>
            </a:r>
            <a:r>
              <a:rPr kumimoji="0" lang="en-US" altLang="zh-CN" sz="1600" b="0" dirty="0" smtClean="0"/>
              <a:t>border</a:t>
            </a:r>
            <a:r>
              <a:rPr kumimoji="0" lang="zh-CN" altLang="en-US" sz="1600" b="0" dirty="0" smtClean="0"/>
              <a:t>：设置图片边框</a:t>
            </a:r>
            <a:r>
              <a:rPr kumimoji="0" lang="en-US" altLang="zh-CN" sz="1600" b="0" dirty="0" smtClean="0"/>
              <a:t>(</a:t>
            </a:r>
            <a:r>
              <a:rPr kumimoji="0" lang="en-US" altLang="zh-CN" sz="1600" b="0" dirty="0" err="1" smtClean="0"/>
              <a:t>px</a:t>
            </a:r>
            <a:r>
              <a:rPr kumimoji="0" lang="en-US" altLang="zh-CN" sz="1600" b="0" dirty="0" smtClean="0"/>
              <a:t>);  </a:t>
            </a:r>
            <a:endParaRPr kumimoji="0" lang="en-US" altLang="zh-CN" sz="1600" b="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kumimoji="0" lang="en-US" altLang="zh-CN" sz="1600" b="0" dirty="0" smtClean="0"/>
              <a:t>  align:</a:t>
            </a:r>
            <a:r>
              <a:rPr kumimoji="0" lang="zh-CN" altLang="en-US" sz="1600" b="0" dirty="0" smtClean="0"/>
              <a:t>设置图片对齐方式（水平</a:t>
            </a:r>
            <a:r>
              <a:rPr kumimoji="0" lang="en-US" altLang="zh-CN" sz="1600" b="0" dirty="0" smtClean="0"/>
              <a:t>/</a:t>
            </a:r>
            <a:r>
              <a:rPr kumimoji="0" lang="zh-CN" altLang="en-US" sz="1600" b="0" dirty="0" smtClean="0"/>
              <a:t>垂直两个方向）</a:t>
            </a:r>
            <a:r>
              <a:rPr kumimoji="0" lang="en-US" altLang="zh-CN" sz="1600" b="0" dirty="0" smtClean="0"/>
              <a:t>;  </a:t>
            </a:r>
            <a:endParaRPr kumimoji="0" lang="en-US" altLang="zh-CN" sz="1600" b="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kumimoji="0" lang="en-US" altLang="zh-CN" sz="1600" b="0" dirty="0" smtClean="0"/>
              <a:t>  </a:t>
            </a:r>
            <a:r>
              <a:rPr kumimoji="0" lang="en-US" altLang="zh-CN" sz="1600" b="0" dirty="0" err="1" smtClean="0"/>
              <a:t>hspase/vspase</a:t>
            </a:r>
            <a:r>
              <a:rPr kumimoji="0" lang="en-US" altLang="zh-CN" sz="1600" b="0" dirty="0" smtClean="0"/>
              <a:t>:</a:t>
            </a:r>
            <a:r>
              <a:rPr kumimoji="0" lang="zh-CN" altLang="en-US" sz="1600" b="0" dirty="0" smtClean="0"/>
              <a:t>设置图片的间距设置</a:t>
            </a:r>
            <a:r>
              <a:rPr kumimoji="0" lang="en-US" altLang="zh-CN" sz="1600" b="0" dirty="0" smtClean="0"/>
              <a:t>(</a:t>
            </a:r>
            <a:r>
              <a:rPr kumimoji="0" lang="zh-CN" altLang="en-US" sz="1600" b="0" dirty="0" smtClean="0"/>
              <a:t>单位不加</a:t>
            </a:r>
            <a:r>
              <a:rPr kumimoji="0" lang="en-US" altLang="zh-CN" sz="1600" b="0" dirty="0" err="1" smtClean="0"/>
              <a:t>px</a:t>
            </a:r>
            <a:r>
              <a:rPr kumimoji="0" lang="en-US" altLang="zh-CN" sz="1600" b="0" dirty="0" smtClean="0"/>
              <a:t>)</a:t>
            </a:r>
            <a:endParaRPr kumimoji="0" lang="en-US" altLang="zh-CN" sz="16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插入图像</a:t>
            </a:r>
            <a:endParaRPr lang="zh-CN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27025" y="4738370"/>
            <a:ext cx="8489950" cy="9779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&lt;img src="/layer/ueditor/net/upload/image/20190422/5370296_image.png" title="image.png" alt="image.png"/&gt;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黑体" panose="02010609060101010101" charset="-122"/>
                <a:sym typeface="+mn-ea"/>
              </a:rPr>
              <a:t>alt</a:t>
            </a:r>
            <a:r>
              <a:rPr lang="zh-CN" altLang="en-US" sz="16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黑体" panose="02010609060101010101" charset="-122"/>
                <a:sym typeface="+mn-ea"/>
              </a:rPr>
              <a:t>：加载失败时，在</a:t>
            </a:r>
            <a:r>
              <a:rPr lang="zh-CN" altLang="en-US" sz="160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黑体" panose="02010609060101010101" charset="-122"/>
                <a:sym typeface="+mn-ea"/>
              </a:rPr>
              <a:t>图像的位置上出现替代文字</a:t>
            </a:r>
            <a:endParaRPr lang="zh-CN" altLang="en-US" sz="160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黑体" panose="02010609060101010101" charset="-122"/>
              <a:sym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kumimoji="0" lang="zh-CN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4417060" y="2013427"/>
            <a:ext cx="309880" cy="245110"/>
          </a:xfrm>
          <a:prstGeom prst="rect">
            <a:avLst/>
          </a:prstGeom>
          <a:noFill/>
          <a:ln w="25400" cap="flat" cmpd="sng">
            <a:noFill/>
            <a:miter lim="800000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0" y="1224280"/>
            <a:ext cx="5040000" cy="340210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设置图像的宽度和高度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1600" smtClean="0">
                <a:solidFill>
                  <a:srgbClr val="FF0000"/>
                </a:solidFill>
                <a:cs typeface="+mn-lt"/>
                <a:sym typeface="+mn-ea"/>
              </a:rPr>
              <a:t>语法：</a:t>
            </a:r>
            <a:r>
              <a:rPr lang="en-US" altLang="zh-CN" sz="1600" smtClean="0">
                <a:solidFill>
                  <a:srgbClr val="FF0000"/>
                </a:solidFill>
                <a:cs typeface="+mn-lt"/>
                <a:sym typeface="+mn-ea"/>
              </a:rPr>
              <a:t>&lt;img </a:t>
            </a:r>
            <a:r>
              <a:rPr lang="en-US" altLang="zh-CN" sz="1600" dirty="0" err="1" smtClean="0">
                <a:solidFill>
                  <a:srgbClr val="FF0000"/>
                </a:solidFill>
                <a:cs typeface="+mn-lt"/>
                <a:sym typeface="+mn-ea"/>
              </a:rPr>
              <a:t>src</a:t>
            </a:r>
            <a:r>
              <a:rPr lang="en-US" altLang="zh-CN" sz="1600" smtClean="0">
                <a:solidFill>
                  <a:srgbClr val="FF0000"/>
                </a:solidFill>
                <a:cs typeface="+mn-lt"/>
                <a:sym typeface="+mn-ea"/>
              </a:rPr>
              <a:t>=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""</a:t>
            </a:r>
            <a:r>
              <a:rPr lang="en-US" altLang="zh-CN" sz="1600" smtClean="0">
                <a:solidFill>
                  <a:srgbClr val="FF0000"/>
                </a:solidFill>
                <a:cs typeface="+mn-lt"/>
                <a:sym typeface="+mn-ea"/>
              </a:rPr>
              <a:t> width=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""  </a:t>
            </a:r>
            <a:r>
              <a:rPr lang="en-US" altLang="zh-CN" sz="1600" smtClean="0">
                <a:solidFill>
                  <a:srgbClr val="FF0000"/>
                </a:solidFill>
                <a:cs typeface="+mn-lt"/>
                <a:sym typeface="+mn-ea"/>
              </a:rPr>
              <a:t>height=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""</a:t>
            </a:r>
            <a:r>
              <a:rPr lang="en-US" altLang="zh-CN" sz="1600" smtClean="0">
                <a:solidFill>
                  <a:srgbClr val="FF0000"/>
                </a:solidFill>
                <a:cs typeface="+mn-lt"/>
                <a:sym typeface="+mn-ea"/>
              </a:rPr>
              <a:t>&gt;</a:t>
            </a:r>
            <a:endParaRPr lang="en-US" altLang="zh-CN" sz="1600" dirty="0" smtClean="0">
              <a:solidFill>
                <a:srgbClr val="FF0000"/>
              </a:solidFill>
              <a:cs typeface="+mn-lt"/>
            </a:endParaRPr>
          </a:p>
          <a:p>
            <a:pPr marL="342900" lvl="0" indent="-342900"/>
            <a:r>
              <a:rPr lang="en-US" altLang="zh-CN" sz="1600" smtClean="0">
                <a:cs typeface="+mn-lt"/>
                <a:sym typeface="+mn-ea"/>
              </a:rPr>
              <a:t>    </a:t>
            </a:r>
            <a:r>
              <a:rPr altLang="zh-CN" sz="1600" smtClean="0">
                <a:cs typeface="+mn-lt"/>
                <a:sym typeface="+mn-ea"/>
              </a:rPr>
              <a:t>图</a:t>
            </a:r>
            <a:r>
              <a:rPr altLang="zh-CN" sz="1600">
                <a:cs typeface="+mn-lt"/>
                <a:sym typeface="+mn-ea"/>
              </a:rPr>
              <a:t>像高度和宽度的单位可以是像素，也可以是百分比</a:t>
            </a:r>
            <a:r>
              <a:rPr altLang="zh-CN" sz="1600" smtClean="0">
                <a:cs typeface="+mn-lt"/>
                <a:sym typeface="+mn-ea"/>
              </a:rPr>
              <a:t>。</a:t>
            </a:r>
            <a:endParaRPr lang="zh-CN" altLang="zh-CN" sz="1600" b="0" dirty="0" smtClean="0">
              <a:ea typeface="微软雅黑" panose="020B0503020204020204" charset="-122"/>
              <a:cs typeface="+mn-lt"/>
            </a:endParaRPr>
          </a:p>
          <a:p>
            <a:pPr marL="342900" lvl="0" indent="-342900"/>
            <a:r>
              <a:rPr altLang="zh-CN" sz="1600" smtClean="0">
                <a:cs typeface="+mn-lt"/>
                <a:sym typeface="+mn-ea"/>
              </a:rPr>
              <a:t>    在</a:t>
            </a:r>
            <a:r>
              <a:rPr altLang="zh-CN" sz="1600">
                <a:cs typeface="+mn-lt"/>
                <a:sym typeface="+mn-ea"/>
              </a:rPr>
              <a:t>设置图像的宽度和高度属性时，可以只设置宽度和高度中的其中之一，另一个属性将按原图像宽高等比例显示；</a:t>
            </a:r>
            <a:endParaRPr lang="zh-CN" altLang="zh-CN" sz="1600" b="0" dirty="0">
              <a:ea typeface="微软雅黑" panose="020B0503020204020204" charset="-122"/>
              <a:cs typeface="+mn-lt"/>
            </a:endParaRPr>
          </a:p>
          <a:p>
            <a:pPr marL="342900" lvl="0" indent="-342900"/>
            <a:r>
              <a:rPr altLang="zh-CN" sz="1600">
                <a:cs typeface="+mn-lt"/>
                <a:sym typeface="+mn-ea"/>
              </a:rPr>
              <a:t>    同时设置两个属性时图像会发生</a:t>
            </a:r>
            <a:r>
              <a:rPr altLang="zh-CN" sz="1600" smtClean="0">
                <a:cs typeface="+mn-lt"/>
                <a:sym typeface="+mn-ea"/>
              </a:rPr>
              <a:t>变形。</a:t>
            </a:r>
            <a:endParaRPr lang="en-US" altLang="zh-CN" sz="1600" b="0" dirty="0" smtClean="0">
              <a:ea typeface="微软雅黑" panose="020B0503020204020204" charset="-122"/>
              <a:cs typeface="+mn-lt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1600" kern="0" dirty="0" smtClean="0">
              <a:cs typeface="+mn-lt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sz="1600" kern="0" smtClean="0">
                <a:cs typeface="+mn-lt"/>
                <a:sym typeface="+mn-ea"/>
              </a:rPr>
              <a:t>设置图像的边框</a:t>
            </a:r>
            <a:endParaRPr lang="en-US" altLang="zh-CN" sz="1600" kern="0" dirty="0" smtClean="0">
              <a:cs typeface="+mn-lt"/>
            </a:endParaRPr>
          </a:p>
          <a:p>
            <a:pPr lvl="0"/>
            <a:r>
              <a:rPr sz="1600" smtClean="0">
                <a:solidFill>
                  <a:srgbClr val="FF0000"/>
                </a:solidFill>
                <a:cs typeface="+mn-lt"/>
                <a:sym typeface="+mn-ea"/>
              </a:rPr>
              <a:t>语法：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&lt;</a:t>
            </a:r>
            <a:r>
              <a:rPr lang="en-US" altLang="zh-CN" sz="1600" dirty="0" err="1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img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src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=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""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 border=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value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600" dirty="0" smtClean="0">
              <a:solidFill>
                <a:srgbClr val="FF0000"/>
              </a:solidFill>
              <a:ea typeface="Verdana" panose="020B0604030504040204" pitchFamily="34" charset="0"/>
              <a:cs typeface="+mn-lt"/>
            </a:endParaRPr>
          </a:p>
          <a:p>
            <a:r>
              <a:rPr lang="en-US" altLang="zh-CN" sz="1600" smtClean="0">
                <a:cs typeface="+mn-lt"/>
                <a:sym typeface="+mn-ea"/>
              </a:rPr>
              <a:t>    value</a:t>
            </a:r>
            <a:r>
              <a:rPr altLang="zh-CN" sz="1600" smtClean="0">
                <a:cs typeface="+mn-lt"/>
                <a:sym typeface="+mn-ea"/>
              </a:rPr>
              <a:t>为边框线的宽度，用数字表示，单位为像素。</a:t>
            </a:r>
            <a:endParaRPr altLang="zh-CN" sz="1600" smtClean="0">
              <a:cs typeface="+mn-lt"/>
              <a:sym typeface="+mn-ea"/>
            </a:endParaRPr>
          </a:p>
          <a:p>
            <a:endParaRPr lang="en-US" altLang="zh-CN" sz="1600" dirty="0" smtClean="0">
              <a:cs typeface="+mn-lt"/>
              <a:sym typeface="+mn-ea"/>
            </a:endParaRPr>
          </a:p>
          <a:p>
            <a:r>
              <a:rPr altLang="zh-CN" sz="1600" smtClean="0">
                <a:cs typeface="+mn-lt"/>
                <a:sym typeface="+mn-ea"/>
              </a:rPr>
              <a:t>样式设置多让位于</a:t>
            </a:r>
            <a:r>
              <a:rPr lang="en-US" altLang="zh-CN" sz="1600" smtClean="0">
                <a:cs typeface="+mn-lt"/>
                <a:sym typeface="+mn-ea"/>
              </a:rPr>
              <a:t>CSS</a:t>
            </a:r>
            <a:endParaRPr lang="en-US" altLang="zh-CN" sz="1600" dirty="0" smtClean="0">
              <a:cs typeface="+mn-lt"/>
            </a:endParaRPr>
          </a:p>
          <a:p>
            <a:endParaRPr lang="en-US" altLang="zh-CN" sz="1600" dirty="0" smtClean="0">
              <a:cs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2215" y="1676400"/>
            <a:ext cx="668782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5902" y="3581396"/>
            <a:ext cx="822948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zh-CN" sz="2400" dirty="0" smtClean="0">
              <a:solidFill>
                <a:srgbClr val="000000"/>
              </a:solidFill>
            </a:endParaRPr>
          </a:p>
          <a:p>
            <a:pPr lvl="0"/>
            <a:endParaRPr lang="zh-CN" altLang="en-US" dirty="0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</a:t>
            </a:r>
            <a:r>
              <a:rPr lang="zh-CN" altLang="en-US" dirty="0" smtClean="0"/>
              <a:t>置图像对齐方</a:t>
            </a:r>
            <a:r>
              <a:rPr lang="zh-CN" altLang="en-US" dirty="0" smtClean="0"/>
              <a:t>式及间距</a:t>
            </a:r>
            <a:endParaRPr lang="zh-CN" altLang="en-US" dirty="0"/>
          </a:p>
        </p:txBody>
      </p:sp>
      <p:graphicFrame>
        <p:nvGraphicFramePr>
          <p:cNvPr id="4" name="Group 202"/>
          <p:cNvGraphicFramePr/>
          <p:nvPr>
            <p:custDataLst>
              <p:tags r:id="rId1"/>
            </p:custDataLst>
          </p:nvPr>
        </p:nvGraphicFramePr>
        <p:xfrm>
          <a:off x="488415" y="2829766"/>
          <a:ext cx="8153400" cy="24117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66570"/>
                <a:gridCol w="6386830"/>
              </a:tblGrid>
              <a:tr h="23939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取值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288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top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图像的顶端和当前行的文字顶端对齐，当前行高度相应扩大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288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middle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图像水平中线和当前行的文字中线对齐，当前行高度相应扩大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28829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bottom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图像的底端和当前行的文字底端对齐，当前行高度相应扩大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5086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left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图像左对齐，浮动游离于文字之外，文字环绕图像周围，文字行高度没有任何变化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288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center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图像中线和当前行的文字中线对齐，当前行高度相应扩大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5086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right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图像右对齐，浮动游离于文字之外，文字环绕图像周围，文字行高度没有任何变化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02285" y="1291590"/>
            <a:ext cx="74136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/>
              <a:t>基</a:t>
            </a:r>
            <a:r>
              <a:rPr lang="zh-CN" altLang="en-US" sz="1800" dirty="0" smtClean="0"/>
              <a:t>本语法：</a:t>
            </a:r>
            <a:endParaRPr lang="en-US" altLang="zh-CN" sz="1800" dirty="0" smtClean="0"/>
          </a:p>
          <a:p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  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img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</a:rPr>
              <a:t>=" URL " align="value</a:t>
            </a:r>
            <a:r>
              <a:rPr lang="en-US" altLang="zh-CN" sz="1800" dirty="0" smtClean="0">
                <a:solidFill>
                  <a:srgbClr val="FF0000"/>
                </a:solidFill>
              </a:rPr>
              <a:t>"&gt;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r>
              <a:rPr lang="en-US" altLang="zh-CN" sz="1800" dirty="0" smtClean="0">
                <a:solidFill>
                  <a:srgbClr val="FF0000"/>
                </a:solidFill>
              </a:rPr>
              <a:t>   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img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</a:rPr>
              <a:t>="URL"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hspace</a:t>
            </a:r>
            <a:r>
              <a:rPr lang="en-US" altLang="zh-CN" sz="1800" dirty="0" smtClean="0">
                <a:solidFill>
                  <a:srgbClr val="FF0000"/>
                </a:solidFill>
              </a:rPr>
              <a:t>="</a:t>
            </a:r>
            <a:r>
              <a:rPr lang="zh-CN" altLang="en-US" sz="1800" dirty="0" smtClean="0">
                <a:solidFill>
                  <a:srgbClr val="FF0000"/>
                </a:solidFill>
              </a:rPr>
              <a:t>水平间距数值</a:t>
            </a:r>
            <a:r>
              <a:rPr lang="en-US" altLang="zh-CN" sz="1800" dirty="0" smtClean="0">
                <a:solidFill>
                  <a:srgbClr val="FF0000"/>
                </a:solidFill>
              </a:rPr>
              <a:t>"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vspace</a:t>
            </a:r>
            <a:r>
              <a:rPr lang="en-US" altLang="zh-CN" sz="1800" dirty="0" smtClean="0">
                <a:solidFill>
                  <a:srgbClr val="FF0000"/>
                </a:solidFill>
              </a:rPr>
              <a:t>="</a:t>
            </a:r>
            <a:r>
              <a:rPr lang="zh-CN" altLang="en-US" sz="1800" dirty="0" smtClean="0">
                <a:solidFill>
                  <a:srgbClr val="FF0000"/>
                </a:solidFill>
              </a:rPr>
              <a:t>垂直间距数值</a:t>
            </a:r>
            <a:r>
              <a:rPr lang="en-US" altLang="zh-CN" sz="1800" dirty="0" smtClean="0">
                <a:solidFill>
                  <a:srgbClr val="FF0000"/>
                </a:solidFill>
              </a:rPr>
              <a:t>"&gt;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</a:t>
            </a:r>
            <a:r>
              <a:rPr lang="zh-CN" altLang="en-US" dirty="0" smtClean="0"/>
              <a:t>图像热区</a:t>
            </a:r>
            <a:r>
              <a:rPr lang="zh-CN" altLang="en-US" dirty="0"/>
              <a:t>链接 </a:t>
            </a:r>
            <a:endParaRPr lang="zh-CN" altLang="en-US" dirty="0"/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196975"/>
            <a:ext cx="8108315" cy="4924425"/>
          </a:xfrm>
        </p:spPr>
        <p:txBody>
          <a:bodyPr>
            <a:normAutofit lnSpcReduction="10000"/>
          </a:bodyPr>
          <a:lstStyle/>
          <a:p>
            <a:r>
              <a:rPr lang="zh-CN" altLang="en-US" sz="1780" dirty="0" smtClean="0"/>
              <a:t>热区、映射图像</a:t>
            </a:r>
            <a:endParaRPr lang="zh-CN" altLang="en-US" sz="1780" dirty="0" smtClean="0"/>
          </a:p>
          <a:p>
            <a:r>
              <a:rPr lang="zh-CN" altLang="en-US" sz="1780" dirty="0" smtClean="0"/>
              <a:t>基本语法</a:t>
            </a:r>
            <a:endParaRPr lang="zh-CN" altLang="en-US" sz="178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0" dirty="0" smtClean="0">
                <a:solidFill>
                  <a:srgbClr val="FF0000"/>
                </a:solidFill>
              </a:rPr>
              <a:t>      &lt;img src="</a:t>
            </a:r>
            <a:r>
              <a:rPr lang="zh-CN" altLang="en-US" sz="1780" dirty="0" smtClean="0">
                <a:solidFill>
                  <a:srgbClr val="FF0000"/>
                </a:solidFill>
              </a:rPr>
              <a:t>图像地址</a:t>
            </a:r>
            <a:r>
              <a:rPr lang="en-US" sz="1780" dirty="0" smtClean="0">
                <a:solidFill>
                  <a:srgbClr val="FF0000"/>
                </a:solidFill>
              </a:rPr>
              <a:t>" </a:t>
            </a:r>
            <a:r>
              <a:rPr lang="en-US" sz="1780" dirty="0" err="1" smtClean="0">
                <a:solidFill>
                  <a:srgbClr val="FF0000"/>
                </a:solidFill>
              </a:rPr>
              <a:t>usemap</a:t>
            </a:r>
            <a:r>
              <a:rPr lang="en-US" sz="1780" dirty="0" smtClean="0">
                <a:solidFill>
                  <a:srgbClr val="FF0000"/>
                </a:solidFill>
              </a:rPr>
              <a:t>="#</a:t>
            </a:r>
            <a:r>
              <a:rPr lang="zh-CN" altLang="en-US" sz="1780" dirty="0" smtClean="0">
                <a:solidFill>
                  <a:srgbClr val="FF0000"/>
                </a:solidFill>
              </a:rPr>
              <a:t>映射图</a:t>
            </a:r>
            <a:r>
              <a:rPr sz="1775" smtClean="0">
                <a:solidFill>
                  <a:srgbClr val="FF0000"/>
                </a:solidFill>
                <a:sym typeface="+mn-ea"/>
              </a:rPr>
              <a:t>像</a:t>
            </a:r>
            <a:r>
              <a:rPr lang="zh-CN" altLang="en-US" sz="1780" dirty="0" smtClean="0">
                <a:solidFill>
                  <a:srgbClr val="FF0000"/>
                </a:solidFill>
              </a:rPr>
              <a:t>名称</a:t>
            </a:r>
            <a:r>
              <a:rPr lang="en-US" sz="1780" dirty="0" smtClean="0">
                <a:solidFill>
                  <a:srgbClr val="FF0000"/>
                </a:solidFill>
              </a:rPr>
              <a:t>"&gt;</a:t>
            </a:r>
            <a:endParaRPr lang="en-US" sz="1780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0" dirty="0" smtClean="0">
                <a:solidFill>
                  <a:srgbClr val="FF0000"/>
                </a:solidFill>
              </a:rPr>
              <a:t>      &lt;map name="</a:t>
            </a:r>
            <a:r>
              <a:rPr lang="zh-CN" altLang="en-US" sz="1780" dirty="0" smtClean="0">
                <a:solidFill>
                  <a:srgbClr val="FF0000"/>
                </a:solidFill>
              </a:rPr>
              <a:t>映射图</a:t>
            </a:r>
            <a:r>
              <a:rPr sz="1775" smtClean="0">
                <a:solidFill>
                  <a:srgbClr val="FF0000"/>
                </a:solidFill>
                <a:sym typeface="+mn-ea"/>
              </a:rPr>
              <a:t>像</a:t>
            </a:r>
            <a:r>
              <a:rPr lang="zh-CN" altLang="en-US" sz="1780" dirty="0" smtClean="0">
                <a:solidFill>
                  <a:srgbClr val="FF0000"/>
                </a:solidFill>
              </a:rPr>
              <a:t>名称</a:t>
            </a:r>
            <a:r>
              <a:rPr lang="en-US" sz="1780" dirty="0" smtClean="0">
                <a:solidFill>
                  <a:srgbClr val="FF0000"/>
                </a:solidFill>
              </a:rPr>
              <a:t>"&gt;</a:t>
            </a:r>
            <a:endParaRPr lang="en-US" sz="1780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80" dirty="0" smtClean="0">
                <a:solidFill>
                  <a:srgbClr val="FF0000"/>
                </a:solidFill>
              </a:rPr>
              <a:t>           </a:t>
            </a:r>
            <a:r>
              <a:rPr lang="en-US" sz="1780" dirty="0" smtClean="0">
                <a:solidFill>
                  <a:srgbClr val="FF0000"/>
                </a:solidFill>
              </a:rPr>
              <a:t>&lt;area  shape="</a:t>
            </a:r>
            <a:r>
              <a:rPr lang="zh-CN" altLang="en-US" sz="1780" dirty="0" smtClean="0">
                <a:solidFill>
                  <a:srgbClr val="FF0000"/>
                </a:solidFill>
              </a:rPr>
              <a:t>热区形状</a:t>
            </a:r>
            <a:r>
              <a:rPr lang="en-US" sz="1780" dirty="0" smtClean="0">
                <a:solidFill>
                  <a:srgbClr val="FF0000"/>
                </a:solidFill>
              </a:rPr>
              <a:t>" </a:t>
            </a:r>
            <a:r>
              <a:rPr lang="en-US" sz="1780" dirty="0" err="1" smtClean="0">
                <a:solidFill>
                  <a:srgbClr val="FF0000"/>
                </a:solidFill>
              </a:rPr>
              <a:t>coords</a:t>
            </a:r>
            <a:r>
              <a:rPr lang="en-US" sz="1780" dirty="0" smtClean="0">
                <a:solidFill>
                  <a:srgbClr val="FF0000"/>
                </a:solidFill>
              </a:rPr>
              <a:t>="</a:t>
            </a:r>
            <a:r>
              <a:rPr lang="zh-CN" altLang="en-US" sz="1780" dirty="0" smtClean="0">
                <a:solidFill>
                  <a:srgbClr val="FF0000"/>
                </a:solidFill>
              </a:rPr>
              <a:t>热区坐标</a:t>
            </a:r>
            <a:r>
              <a:rPr lang="en-US" sz="1780" dirty="0" smtClean="0">
                <a:solidFill>
                  <a:srgbClr val="FF0000"/>
                </a:solidFill>
              </a:rPr>
              <a:t>" </a:t>
            </a:r>
            <a:r>
              <a:rPr lang="en-US" sz="1780" dirty="0" err="1" smtClean="0">
                <a:solidFill>
                  <a:srgbClr val="FF0000"/>
                </a:solidFill>
              </a:rPr>
              <a:t>href</a:t>
            </a:r>
            <a:r>
              <a:rPr lang="en-US" sz="1780" dirty="0" smtClean="0">
                <a:solidFill>
                  <a:srgbClr val="FF0000"/>
                </a:solidFill>
              </a:rPr>
              <a:t>="URL"&gt;</a:t>
            </a:r>
            <a:endParaRPr lang="en-US" sz="1780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0" dirty="0" smtClean="0">
                <a:solidFill>
                  <a:srgbClr val="FF0000"/>
                </a:solidFill>
              </a:rPr>
              <a:t>     &lt;/map&gt;</a:t>
            </a:r>
            <a:endParaRPr lang="en-US" sz="1780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/>
              <a:t>其中：</a:t>
            </a:r>
            <a:r>
              <a:rPr lang="en-US" sz="2000" dirty="0" err="1" smtClean="0"/>
              <a:t>shape:rect</a:t>
            </a:r>
            <a:r>
              <a:rPr lang="en-US" sz="2000" dirty="0" smtClean="0"/>
              <a:t>(</a:t>
            </a:r>
            <a:r>
              <a:rPr lang="zh-CN" altLang="en-US" sz="2000" dirty="0" smtClean="0"/>
              <a:t>矩形</a:t>
            </a:r>
            <a:r>
              <a:rPr lang="en-US" sz="2000" dirty="0" smtClean="0"/>
              <a:t>)、 circle (</a:t>
            </a:r>
            <a:r>
              <a:rPr lang="zh-CN" altLang="en-US" sz="2000" dirty="0" smtClean="0"/>
              <a:t>圆形</a:t>
            </a:r>
            <a:r>
              <a:rPr lang="en-US" sz="2000" dirty="0" smtClean="0"/>
              <a:t>)、 poly (</a:t>
            </a:r>
            <a:r>
              <a:rPr lang="zh-CN" altLang="en-US" sz="2000" dirty="0" smtClean="0"/>
              <a:t>多边形</a:t>
            </a:r>
            <a:r>
              <a:rPr lang="en-US" sz="2000" dirty="0" smtClean="0"/>
              <a:t>) ；</a:t>
            </a:r>
            <a:endParaRPr lang="en-US" sz="20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            </a:t>
            </a:r>
            <a:r>
              <a:rPr lang="en-US" sz="2000" dirty="0" err="1" smtClean="0"/>
              <a:t>coords</a:t>
            </a:r>
            <a:r>
              <a:rPr lang="zh-CN" altLang="en-US" sz="2000" dirty="0" smtClean="0"/>
              <a:t>与</a:t>
            </a:r>
            <a:r>
              <a:rPr lang="en-US" altLang="zh-CN" sz="2000" dirty="0" smtClean="0"/>
              <a:t>shape</a:t>
            </a:r>
            <a:r>
              <a:rPr lang="zh-CN" altLang="en-US" sz="2000" dirty="0" smtClean="0"/>
              <a:t>对应的坐标值：</a:t>
            </a:r>
            <a:endParaRPr lang="en-US" altLang="zh-CN" sz="20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            </a:t>
            </a:r>
            <a:r>
              <a:rPr lang="en-US" sz="2000" dirty="0" err="1" smtClean="0"/>
              <a:t>rect</a:t>
            </a:r>
            <a:r>
              <a:rPr lang="en-US" sz="2000" dirty="0" smtClean="0"/>
              <a:t>： x1,y1,x2,y2 (4 </a:t>
            </a:r>
            <a:r>
              <a:rPr lang="zh-CN" altLang="en-US" sz="2000" dirty="0" smtClean="0"/>
              <a:t>个值</a:t>
            </a:r>
            <a:r>
              <a:rPr lang="en-US" sz="2000" dirty="0" smtClean="0"/>
              <a:t>);</a:t>
            </a:r>
            <a:endParaRPr lang="en-US" altLang="zh-CN" sz="20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            circle ： center-x</a:t>
            </a:r>
            <a:r>
              <a:rPr lang="zh-CN" altLang="en-US" sz="2000" dirty="0" smtClean="0"/>
              <a:t>、</a:t>
            </a:r>
            <a:r>
              <a:rPr lang="en-US" sz="2000" dirty="0" smtClean="0"/>
              <a:t>center-y</a:t>
            </a:r>
            <a:r>
              <a:rPr lang="zh-CN" altLang="en-US" sz="2000" dirty="0" smtClean="0"/>
              <a:t>、</a:t>
            </a:r>
            <a:r>
              <a:rPr lang="en-US" sz="2000" dirty="0" smtClean="0"/>
              <a:t>radius(3</a:t>
            </a:r>
            <a:r>
              <a:rPr lang="zh-CN" altLang="en-US" sz="2000" dirty="0" smtClean="0"/>
              <a:t>个值</a:t>
            </a:r>
            <a:r>
              <a:rPr lang="en-US" sz="2000" dirty="0" smtClean="0"/>
              <a:t>)</a:t>
            </a:r>
            <a:endParaRPr lang="en-US" altLang="zh-CN" sz="20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            poly ：</a:t>
            </a:r>
            <a:r>
              <a:rPr lang="zh-CN" altLang="en-US" sz="2000" dirty="0" smtClean="0"/>
              <a:t>（</a:t>
            </a:r>
            <a:r>
              <a:rPr lang="en-US" sz="2000" dirty="0" smtClean="0"/>
              <a:t> </a:t>
            </a:r>
            <a:r>
              <a:rPr lang="en-US" sz="2000" u="sng" dirty="0" smtClean="0">
                <a:solidFill>
                  <a:srgbClr val="FF0000"/>
                </a:solidFill>
              </a:rPr>
              <a:t>x1,y1</a:t>
            </a:r>
            <a:r>
              <a:rPr lang="en-US" sz="2000" dirty="0" smtClean="0"/>
              <a:t>,x2,y2 ,…,</a:t>
            </a:r>
            <a:r>
              <a:rPr lang="en-US" sz="2000" dirty="0" err="1" smtClean="0"/>
              <a:t>xi,yi</a:t>
            </a:r>
            <a:r>
              <a:rPr lang="en-US" sz="2000" dirty="0" smtClean="0"/>
              <a:t>,…,xn,yn,</a:t>
            </a:r>
            <a:r>
              <a:rPr lang="en-US" sz="2000" u="sng" dirty="0" smtClean="0">
                <a:solidFill>
                  <a:srgbClr val="FF0000"/>
                </a:solidFill>
              </a:rPr>
              <a:t>x1,y1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n+1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*2</a:t>
            </a:r>
            <a:r>
              <a:rPr lang="zh-CN" altLang="en-US" sz="2000" dirty="0" smtClean="0"/>
              <a:t>个值，多边形的顶点数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。</a:t>
            </a:r>
            <a:endParaRPr lang="zh-CN" altLang="en-US" sz="2000" dirty="0" smtClean="0"/>
          </a:p>
          <a:p>
            <a:pPr>
              <a:buNone/>
            </a:pPr>
            <a:endParaRPr lang="zh-CN" altLang="zh-CN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字符集与编码规则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在屏幕上显示一个字符（</a:t>
            </a:r>
            <a:r>
              <a:rPr>
                <a:sym typeface="+mn-ea"/>
              </a:rPr>
              <a:t>点阵、矢量）</a:t>
            </a:r>
            <a:r>
              <a:rPr lang="zh-CN" altLang="en-US"/>
              <a:t>、图片</a:t>
            </a:r>
            <a:endParaRPr lang="zh-CN" altLang="en-US"/>
          </a:p>
          <a:p>
            <a:r>
              <a:rPr lang="zh-CN" altLang="en-US"/>
              <a:t>字符集与编码规则</a:t>
            </a:r>
            <a:endParaRPr lang="zh-CN" altLang="en-US"/>
          </a:p>
          <a:p>
            <a:pPr lvl="1"/>
            <a:r>
              <a:rPr lang="en-US" altLang="zh-CN"/>
              <a:t>ASCII</a:t>
            </a:r>
            <a:r>
              <a:t>，</a:t>
            </a:r>
            <a:r>
              <a:rPr lang="en-US" altLang="zh-CN"/>
              <a:t>0</a:t>
            </a:r>
            <a:r>
              <a:t>（</a:t>
            </a:r>
            <a:r>
              <a:rPr lang="en-US" altLang="zh-CN"/>
              <a:t>0000 0000</a:t>
            </a:r>
            <a:r>
              <a:t>）</a:t>
            </a:r>
            <a:r>
              <a:rPr lang="en-US" altLang="zh-CN"/>
              <a:t>-127</a:t>
            </a:r>
            <a:r>
              <a:t>（</a:t>
            </a:r>
            <a:r>
              <a:rPr lang="en-US" altLang="zh-CN"/>
              <a:t>0111 1111</a:t>
            </a:r>
            <a:r>
              <a:t>）</a:t>
            </a:r>
            <a:r>
              <a:rPr lang="en-US" altLang="zh-CN"/>
              <a:t>,128</a:t>
            </a:r>
            <a:r>
              <a:t>个字符，阿拉伯数字</a:t>
            </a:r>
            <a:r>
              <a:rPr lang="en-US" altLang="zh-CN"/>
              <a:t>+</a:t>
            </a:r>
            <a:r>
              <a:t>大小写英文字母和一些简单符号，直接使用</a:t>
            </a:r>
            <a:r>
              <a:rPr lang="en-US" altLang="zh-CN"/>
              <a:t>1Byte</a:t>
            </a:r>
            <a:r>
              <a:t>表示</a:t>
            </a:r>
          </a:p>
          <a:p>
            <a:pPr lvl="2"/>
            <a:r>
              <a:rPr lang="en-US" altLang="zh-CN"/>
              <a:t>1Byte</a:t>
            </a:r>
            <a:r>
              <a:t>如何表示一个点阵</a:t>
            </a:r>
          </a:p>
          <a:p>
            <a:pPr lvl="1"/>
            <a:r>
              <a:rPr lang="en-US" altLang="zh-CN"/>
              <a:t>GB2312</a:t>
            </a:r>
            <a:r>
              <a:t>，中文国标（</a:t>
            </a:r>
            <a:r>
              <a:rPr lang="en-US" altLang="zh-CN"/>
              <a:t>1981</a:t>
            </a:r>
            <a:r>
              <a:t>年）字符集，</a:t>
            </a:r>
            <a:r>
              <a:rPr lang="en-US" altLang="zh-CN"/>
              <a:t>6763</a:t>
            </a:r>
            <a:r>
              <a:t>个汉字好一些全角字符，双字节表示，只有常用汉字，引起了许多</a:t>
            </a:r>
            <a:r>
              <a:rPr lang="en-US" altLang="zh-CN"/>
              <a:t>“</a:t>
            </a:r>
            <a:r>
              <a:t>不常用</a:t>
            </a:r>
            <a:r>
              <a:rPr lang="en-US" altLang="zh-CN"/>
              <a:t>”</a:t>
            </a:r>
            <a:r>
              <a:t>问题（人名）</a:t>
            </a:r>
          </a:p>
          <a:p>
            <a:pPr lvl="1"/>
            <a:r>
              <a:rPr lang="en-US" altLang="zh-CN"/>
              <a:t>BIG5</a:t>
            </a:r>
            <a:r>
              <a:t>（大五码，</a:t>
            </a:r>
            <a:r>
              <a:rPr lang="en-US" altLang="zh-CN"/>
              <a:t>1984</a:t>
            </a:r>
            <a:r>
              <a:t>年），台湾，繁体字，</a:t>
            </a:r>
            <a:r>
              <a:rPr lang="en-US" altLang="zh-CN"/>
              <a:t>1</a:t>
            </a:r>
            <a:r>
              <a:t>万多汉字</a:t>
            </a:r>
          </a:p>
          <a:p>
            <a:pPr lvl="1"/>
            <a:r>
              <a:rPr lang="en-US" altLang="zh-CN"/>
              <a:t>GBK</a:t>
            </a:r>
            <a:r>
              <a:t>（</a:t>
            </a:r>
            <a:r>
              <a:rPr lang="en-US" altLang="zh-CN"/>
              <a:t>K</a:t>
            </a:r>
            <a:r>
              <a:t>扩展，</a:t>
            </a:r>
            <a:r>
              <a:rPr lang="en-US" altLang="zh-CN"/>
              <a:t>1995</a:t>
            </a:r>
            <a:r>
              <a:t>年），简繁体都有，</a:t>
            </a:r>
            <a:r>
              <a:rPr lang="en-US" altLang="zh-CN"/>
              <a:t>2</a:t>
            </a:r>
            <a:r>
              <a:t>万多汉字，双字节</a:t>
            </a:r>
          </a:p>
          <a:p>
            <a:pPr lvl="1"/>
            <a:r>
              <a:rPr lang="en-US" altLang="zh-CN"/>
              <a:t>GB18030</a:t>
            </a:r>
            <a:r>
              <a:t>，中文国标（</a:t>
            </a:r>
            <a:r>
              <a:rPr lang="en-US" altLang="zh-CN"/>
              <a:t>2000</a:t>
            </a:r>
            <a:r>
              <a:t>年）字符集，</a:t>
            </a:r>
          </a:p>
          <a:p>
            <a:pPr marL="342900" lvl="1" indent="0">
              <a:buNone/>
            </a:pPr>
            <a:r>
              <a:rPr lang="en-US" altLang="zh-CN"/>
              <a:t>    </a:t>
            </a:r>
            <a:r>
              <a:t>变长的编码方式</a:t>
            </a:r>
          </a:p>
          <a:p>
            <a:pPr marL="342900" lvl="1" indent="0">
              <a:buNone/>
            </a:pPr>
          </a:p>
          <a:p>
            <a:pPr lvl="1"/>
            <a:endParaRPr lang="zh-CN" altLang="en-US"/>
          </a:p>
          <a:p>
            <a:pPr lvl="1"/>
            <a:r>
              <a:rPr lang="en-US" altLang="zh-CN"/>
              <a:t>Unicode</a:t>
            </a:r>
            <a:r>
              <a:t>、</a:t>
            </a:r>
            <a:r>
              <a:rPr lang="en-US" altLang="zh-CN" b="1">
                <a:solidFill>
                  <a:srgbClr val="FF0000"/>
                </a:solidFill>
              </a:rPr>
              <a:t>UTF-8</a:t>
            </a:r>
            <a:r>
              <a:t>、</a:t>
            </a:r>
            <a:r>
              <a:rPr lang="en-US" altLang="zh-CN"/>
              <a:t>UTF-16</a:t>
            </a:r>
            <a:r>
              <a:t>、</a:t>
            </a:r>
            <a:r>
              <a:rPr lang="en-US" altLang="zh-CN"/>
              <a:t>UTF-32</a:t>
            </a:r>
            <a:r>
              <a:t>，</a:t>
            </a:r>
            <a:r>
              <a:rPr lang="en-US" altLang="zh-CN"/>
              <a:t>3</a:t>
            </a:r>
            <a:r>
              <a:t>种编码方式（</a:t>
            </a:r>
            <a:r>
              <a:rPr lang="en-US" altLang="zh-CN"/>
              <a:t>2</a:t>
            </a:r>
            <a:r>
              <a:t>变长</a:t>
            </a:r>
            <a:r>
              <a:rPr lang="en-US" altLang="zh-CN"/>
              <a:t>+1</a:t>
            </a:r>
            <a:r>
              <a:t>定长）</a:t>
            </a:r>
          </a:p>
          <a:p>
            <a:r>
              <a:rPr lang="en-US" altLang="zh-CN"/>
              <a:t>URLEncode/Decode</a:t>
            </a:r>
            <a:r>
              <a:t>，</a:t>
            </a:r>
            <a:r>
              <a:rPr lang="en-US" altLang="zh-CN"/>
              <a:t> </a:t>
            </a:r>
            <a:r>
              <a:t>经常见到的</a:t>
            </a:r>
            <a:r>
              <a:rPr lang="en-US" altLang="zh-CN"/>
              <a:t>“%20”</a:t>
            </a:r>
            <a:endParaRPr lang="en-US" altLang="zh-CN"/>
          </a:p>
          <a:p>
            <a:r>
              <a:rPr lang="en-US" altLang="zh-CN"/>
              <a:t>Base64</a:t>
            </a:r>
            <a:r>
              <a:t>，</a:t>
            </a:r>
            <a:r>
              <a:rPr lang="en-US" altLang="zh-CN"/>
              <a:t>64</a:t>
            </a:r>
            <a:r>
              <a:t>个可打印字符来表示</a:t>
            </a:r>
            <a:r>
              <a:rPr lang="en-US" altLang="zh-CN"/>
              <a:t>8bit</a:t>
            </a:r>
            <a:r>
              <a:t>二进制，</a:t>
            </a:r>
            <a:r>
              <a:rPr lang="en-US" altLang="zh-CN"/>
              <a:t>A-Za-z0-9+/</a:t>
            </a:r>
            <a:r>
              <a:t>表示</a:t>
            </a:r>
            <a:r>
              <a:rPr lang="en-US" altLang="zh-CN"/>
              <a:t>0-63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61815" y="3844290"/>
            <a:ext cx="4333240" cy="12750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图像热区链接案例</a:t>
            </a:r>
            <a:endParaRPr lang="zh-CN" altLang="en-US" dirty="0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8445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0" y="101600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4417060" y="2293779"/>
            <a:ext cx="309880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1384300"/>
            <a:ext cx="8465820" cy="4319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</a:t>
            </a:r>
            <a:r>
              <a:rPr lang="zh-CN" altLang="en-US" dirty="0" smtClean="0"/>
              <a:t>文字</a:t>
            </a:r>
            <a:endParaRPr lang="zh-CN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982980"/>
            <a:ext cx="7969250" cy="5748020"/>
          </a:xfrm>
        </p:spPr>
        <p:txBody>
          <a:bodyPr>
            <a:normAutofit fontScale="70000"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50" dirty="0" smtClean="0"/>
              <a:t>  通</a:t>
            </a:r>
            <a:r>
              <a:rPr lang="zh-CN" altLang="zh-CN" sz="2250" dirty="0"/>
              <a:t>过</a:t>
            </a:r>
            <a:r>
              <a:rPr lang="en-US" altLang="zh-CN" sz="2250" dirty="0"/>
              <a:t>marquee</a:t>
            </a:r>
            <a:r>
              <a:rPr lang="zh-CN" altLang="zh-CN" sz="2250" dirty="0"/>
              <a:t>标记可以添加滚动文字</a:t>
            </a:r>
            <a:r>
              <a:rPr lang="en-US" altLang="zh-CN" sz="2250" dirty="0"/>
              <a:t>(</a:t>
            </a:r>
            <a:r>
              <a:rPr lang="zh-CN" altLang="zh-CN" sz="2250" dirty="0"/>
              <a:t>内容</a:t>
            </a:r>
            <a:r>
              <a:rPr lang="en-US" altLang="zh-CN" sz="2250" dirty="0"/>
              <a:t>)</a:t>
            </a:r>
            <a:r>
              <a:rPr lang="zh-CN" altLang="zh-CN" sz="2250" dirty="0"/>
              <a:t>，增加动态效果，丰富网页的内容。</a:t>
            </a:r>
            <a:r>
              <a:rPr lang="zh-CN" altLang="en-US" sz="2250" dirty="0">
                <a:ea typeface="宋体" panose="02010600030101010101" pitchFamily="2" charset="-122"/>
              </a:rPr>
              <a:t> </a:t>
            </a:r>
            <a:endParaRPr lang="en-US" altLang="zh-CN" sz="2250" dirty="0" smtClean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zh-CN" sz="2250" dirty="0"/>
          </a:p>
          <a:p>
            <a:pPr marL="0" indent="0">
              <a:buNone/>
            </a:pPr>
            <a:r>
              <a:rPr lang="zh-CN" altLang="zh-CN" sz="2250" dirty="0"/>
              <a:t>基本语</a:t>
            </a:r>
            <a:r>
              <a:rPr lang="zh-CN" altLang="zh-CN" sz="2250" dirty="0" smtClean="0"/>
              <a:t>法</a:t>
            </a:r>
            <a:r>
              <a:rPr lang="zh-CN" altLang="en-US" sz="2250" dirty="0" smtClean="0"/>
              <a:t>：</a:t>
            </a:r>
            <a:r>
              <a:rPr lang="en-US" altLang="zh-CN" sz="2250" dirty="0" smtClean="0">
                <a:solidFill>
                  <a:srgbClr val="FF0000"/>
                </a:solidFill>
              </a:rPr>
              <a:t>&lt;</a:t>
            </a:r>
            <a:r>
              <a:rPr lang="en-US" altLang="zh-CN" sz="2250" dirty="0">
                <a:solidFill>
                  <a:srgbClr val="FF0000"/>
                </a:solidFill>
              </a:rPr>
              <a:t>marquee width="" height="" </a:t>
            </a:r>
            <a:r>
              <a:rPr lang="en-US" altLang="zh-CN" sz="2250" dirty="0" err="1">
                <a:solidFill>
                  <a:srgbClr val="FF0000"/>
                </a:solidFill>
              </a:rPr>
              <a:t>bgcolor</a:t>
            </a:r>
            <a:r>
              <a:rPr lang="en-US" altLang="zh-CN" sz="2250" dirty="0">
                <a:solidFill>
                  <a:srgbClr val="FF0000"/>
                </a:solidFill>
              </a:rPr>
              <a:t>="" direction="</a:t>
            </a:r>
            <a:r>
              <a:rPr lang="en-US" altLang="zh-CN" sz="2250" dirty="0" err="1">
                <a:solidFill>
                  <a:srgbClr val="FF0000"/>
                </a:solidFill>
              </a:rPr>
              <a:t>up|down|left|right</a:t>
            </a:r>
            <a:r>
              <a:rPr lang="en-US" altLang="zh-CN" sz="2250" dirty="0">
                <a:solidFill>
                  <a:srgbClr val="FF0000"/>
                </a:solidFill>
              </a:rPr>
              <a:t>" behavior="</a:t>
            </a:r>
            <a:r>
              <a:rPr lang="en-US" altLang="zh-CN" sz="2250" dirty="0" err="1">
                <a:solidFill>
                  <a:srgbClr val="FF0000"/>
                </a:solidFill>
              </a:rPr>
              <a:t>scroll|slide|alternate</a:t>
            </a:r>
            <a:r>
              <a:rPr lang="en-US" altLang="zh-CN" sz="2250" dirty="0">
                <a:solidFill>
                  <a:srgbClr val="FF0000"/>
                </a:solidFill>
              </a:rPr>
              <a:t>" </a:t>
            </a:r>
            <a:r>
              <a:rPr lang="en-US" altLang="zh-CN" sz="2250" dirty="0" err="1">
                <a:solidFill>
                  <a:srgbClr val="FF0000"/>
                </a:solidFill>
              </a:rPr>
              <a:t>hspace</a:t>
            </a:r>
            <a:r>
              <a:rPr lang="en-US" altLang="zh-CN" sz="2250" dirty="0">
                <a:solidFill>
                  <a:srgbClr val="FF0000"/>
                </a:solidFill>
              </a:rPr>
              <a:t>="" </a:t>
            </a:r>
            <a:r>
              <a:rPr lang="en-US" altLang="zh-CN" sz="2250" dirty="0" err="1">
                <a:solidFill>
                  <a:srgbClr val="FF0000"/>
                </a:solidFill>
              </a:rPr>
              <a:t>vspace</a:t>
            </a:r>
            <a:r>
              <a:rPr lang="en-US" altLang="zh-CN" sz="2250" dirty="0">
                <a:solidFill>
                  <a:srgbClr val="FF0000"/>
                </a:solidFill>
              </a:rPr>
              <a:t>="" </a:t>
            </a:r>
            <a:r>
              <a:rPr lang="en-US" altLang="zh-CN" sz="2250" dirty="0" err="1">
                <a:solidFill>
                  <a:srgbClr val="FF0000"/>
                </a:solidFill>
              </a:rPr>
              <a:t>scrollamount</a:t>
            </a:r>
            <a:r>
              <a:rPr lang="en-US" altLang="zh-CN" sz="2250" dirty="0">
                <a:solidFill>
                  <a:srgbClr val="FF0000"/>
                </a:solidFill>
              </a:rPr>
              <a:t>="" </a:t>
            </a:r>
            <a:r>
              <a:rPr lang="en-US" altLang="zh-CN" sz="2250" dirty="0" err="1">
                <a:solidFill>
                  <a:srgbClr val="FF0000"/>
                </a:solidFill>
              </a:rPr>
              <a:t>scrolldelay</a:t>
            </a:r>
            <a:r>
              <a:rPr lang="en-US" altLang="zh-CN" sz="2250" dirty="0">
                <a:solidFill>
                  <a:srgbClr val="FF0000"/>
                </a:solidFill>
              </a:rPr>
              <a:t>="" loop="" </a:t>
            </a:r>
            <a:r>
              <a:rPr lang="en-US" altLang="zh-CN" sz="2250" dirty="0" err="1">
                <a:solidFill>
                  <a:srgbClr val="FF0000"/>
                </a:solidFill>
              </a:rPr>
              <a:t>onmouseover</a:t>
            </a:r>
            <a:r>
              <a:rPr lang="en-US" altLang="zh-CN" sz="2250" dirty="0">
                <a:solidFill>
                  <a:srgbClr val="FF0000"/>
                </a:solidFill>
              </a:rPr>
              <a:t>="</a:t>
            </a:r>
            <a:r>
              <a:rPr lang="en-US" altLang="zh-CN" sz="2250" dirty="0" err="1">
                <a:solidFill>
                  <a:srgbClr val="FF0000"/>
                </a:solidFill>
              </a:rPr>
              <a:t>this.stop</a:t>
            </a:r>
            <a:r>
              <a:rPr lang="en-US" altLang="zh-CN" sz="2250" dirty="0">
                <a:solidFill>
                  <a:srgbClr val="FF0000"/>
                </a:solidFill>
              </a:rPr>
              <a:t>()" </a:t>
            </a:r>
            <a:r>
              <a:rPr lang="en-US" altLang="zh-CN" sz="2250" dirty="0" err="1">
                <a:solidFill>
                  <a:srgbClr val="FF0000"/>
                </a:solidFill>
              </a:rPr>
              <a:t>onMouseOut</a:t>
            </a:r>
            <a:r>
              <a:rPr lang="en-US" altLang="zh-CN" sz="2250" dirty="0">
                <a:solidFill>
                  <a:srgbClr val="FF0000"/>
                </a:solidFill>
              </a:rPr>
              <a:t>="</a:t>
            </a:r>
            <a:r>
              <a:rPr lang="en-US" altLang="zh-CN" sz="2250" dirty="0" err="1">
                <a:solidFill>
                  <a:srgbClr val="FF0000"/>
                </a:solidFill>
              </a:rPr>
              <a:t>this.start</a:t>
            </a:r>
            <a:r>
              <a:rPr lang="en-US" altLang="zh-CN" sz="2250" dirty="0">
                <a:solidFill>
                  <a:srgbClr val="FF0000"/>
                </a:solidFill>
              </a:rPr>
              <a:t>()"&gt;</a:t>
            </a:r>
            <a:r>
              <a:rPr lang="zh-CN" altLang="zh-CN" sz="2250" dirty="0">
                <a:solidFill>
                  <a:srgbClr val="FF0000"/>
                </a:solidFill>
              </a:rPr>
              <a:t>滚动内容</a:t>
            </a:r>
            <a:r>
              <a:rPr lang="en-US" altLang="zh-CN" sz="2250" dirty="0">
                <a:solidFill>
                  <a:srgbClr val="FF0000"/>
                </a:solidFill>
              </a:rPr>
              <a:t>&lt;/marquee&gt;</a:t>
            </a:r>
            <a:endParaRPr lang="zh-CN" altLang="zh-CN" sz="225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altLang="zh-CN" sz="2250" smtClean="0">
                <a:latin typeface="微软雅黑" panose="020B0503020204020204" charset="-122"/>
                <a:sym typeface="+mn-ea"/>
              </a:rPr>
              <a:t>语</a:t>
            </a:r>
            <a:r>
              <a:rPr altLang="zh-CN" sz="2250">
                <a:latin typeface="微软雅黑" panose="020B0503020204020204" charset="-122"/>
                <a:sym typeface="+mn-ea"/>
              </a:rPr>
              <a:t>法说明</a:t>
            </a:r>
            <a:endParaRPr lang="zh-CN" altLang="zh-CN" sz="225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250">
                <a:latin typeface="微软雅黑" panose="020B0503020204020204" charset="-122"/>
                <a:sym typeface="+mn-ea"/>
              </a:rPr>
              <a:t>marquee</a:t>
            </a:r>
            <a:r>
              <a:rPr altLang="zh-CN" sz="2250">
                <a:latin typeface="微软雅黑" panose="020B0503020204020204" charset="-122"/>
                <a:sym typeface="+mn-ea"/>
              </a:rPr>
              <a:t>标记</a:t>
            </a:r>
            <a:r>
              <a:rPr altLang="zh-CN" sz="2250" smtClean="0">
                <a:latin typeface="微软雅黑" panose="020B0503020204020204" charset="-122"/>
                <a:sym typeface="+mn-ea"/>
              </a:rPr>
              <a:t>是</a:t>
            </a:r>
            <a:r>
              <a:rPr sz="2250" smtClean="0">
                <a:sym typeface="+mn-ea"/>
              </a:rPr>
              <a:t>双</a:t>
            </a:r>
            <a:r>
              <a:rPr lang="en-US" altLang="zh-CN" sz="2250" smtClean="0">
                <a:sym typeface="+mn-ea"/>
              </a:rPr>
              <a:t>(</a:t>
            </a:r>
            <a:r>
              <a:rPr altLang="zh-CN" sz="2250" smtClean="0">
                <a:latin typeface="微软雅黑" panose="020B0503020204020204" charset="-122"/>
                <a:sym typeface="+mn-ea"/>
              </a:rPr>
              <a:t>成对</a:t>
            </a:r>
            <a:r>
              <a:rPr lang="en-US" altLang="zh-CN" sz="2250" smtClean="0">
                <a:latin typeface="微软雅黑" panose="020B0503020204020204" charset="-122"/>
                <a:sym typeface="+mn-ea"/>
              </a:rPr>
              <a:t>)</a:t>
            </a:r>
            <a:r>
              <a:rPr altLang="zh-CN" sz="2250" smtClean="0">
                <a:latin typeface="微软雅黑" panose="020B0503020204020204" charset="-122"/>
                <a:sym typeface="+mn-ea"/>
              </a:rPr>
              <a:t>标</a:t>
            </a:r>
            <a:r>
              <a:rPr altLang="zh-CN" sz="2250">
                <a:latin typeface="微软雅黑" panose="020B0503020204020204" charset="-122"/>
                <a:sym typeface="+mn-ea"/>
              </a:rPr>
              <a:t>记，以</a:t>
            </a:r>
            <a:r>
              <a:rPr lang="en-US" altLang="zh-CN" sz="2250">
                <a:latin typeface="微软雅黑" panose="020B0503020204020204" charset="-122"/>
                <a:sym typeface="+mn-ea"/>
              </a:rPr>
              <a:t>&lt;marquee&gt;</a:t>
            </a:r>
            <a:r>
              <a:rPr altLang="zh-CN" sz="2250">
                <a:latin typeface="微软雅黑" panose="020B0503020204020204" charset="-122"/>
                <a:sym typeface="+mn-ea"/>
              </a:rPr>
              <a:t>开始，以</a:t>
            </a:r>
            <a:r>
              <a:rPr lang="en-US" altLang="zh-CN" sz="2250">
                <a:latin typeface="微软雅黑" panose="020B0503020204020204" charset="-122"/>
                <a:sym typeface="+mn-ea"/>
              </a:rPr>
              <a:t>&lt;/marquee&gt;</a:t>
            </a:r>
            <a:r>
              <a:rPr altLang="zh-CN" sz="2250">
                <a:latin typeface="微软雅黑" panose="020B0503020204020204" charset="-122"/>
                <a:sym typeface="+mn-ea"/>
              </a:rPr>
              <a:t>结束，将需要滚动的内容放到</a:t>
            </a:r>
            <a:r>
              <a:rPr lang="en-US" altLang="zh-CN" sz="2250">
                <a:latin typeface="微软雅黑" panose="020B0503020204020204" charset="-122"/>
                <a:sym typeface="+mn-ea"/>
              </a:rPr>
              <a:t>marquee</a:t>
            </a:r>
            <a:r>
              <a:rPr altLang="zh-CN" sz="2250">
                <a:latin typeface="微软雅黑" panose="020B0503020204020204" charset="-122"/>
                <a:sym typeface="+mn-ea"/>
              </a:rPr>
              <a:t>标记之间，同时也可以设置滚动内容的样式。</a:t>
            </a:r>
            <a:endParaRPr lang="zh-CN" altLang="zh-CN" sz="225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250">
                <a:latin typeface="微软雅黑" panose="020B0503020204020204" charset="-122"/>
                <a:sym typeface="+mn-ea"/>
              </a:rPr>
              <a:t>marquee</a:t>
            </a:r>
            <a:r>
              <a:rPr altLang="zh-CN" sz="2250">
                <a:latin typeface="微软雅黑" panose="020B0503020204020204" charset="-122"/>
                <a:sym typeface="+mn-ea"/>
              </a:rPr>
              <a:t>标记</a:t>
            </a:r>
            <a:r>
              <a:rPr altLang="zh-CN" sz="2250" smtClean="0">
                <a:latin typeface="微软雅黑" panose="020B0503020204020204" charset="-122"/>
                <a:sym typeface="+mn-ea"/>
              </a:rPr>
              <a:t>中</a:t>
            </a:r>
            <a:r>
              <a:rPr sz="2250">
                <a:sym typeface="+mn-ea"/>
              </a:rPr>
              <a:t>设置</a:t>
            </a:r>
            <a:r>
              <a:rPr lang="en-US" altLang="zh-CN" sz="2250" dirty="0" err="1" smtClean="0">
                <a:latin typeface="微软雅黑" panose="020B0503020204020204" charset="-122"/>
                <a:sym typeface="+mn-ea"/>
              </a:rPr>
              <a:t>onMouseOver</a:t>
            </a:r>
            <a:r>
              <a:rPr lang="en-US" altLang="zh-CN" sz="2250" smtClean="0">
                <a:latin typeface="微软雅黑" panose="020B0503020204020204" charset="-122"/>
                <a:sym typeface="+mn-ea"/>
              </a:rPr>
              <a:t>=“</a:t>
            </a:r>
            <a:r>
              <a:rPr lang="en-US" altLang="zh-CN" sz="2250" dirty="0" err="1" smtClean="0">
                <a:latin typeface="微软雅黑" panose="020B0503020204020204" charset="-122"/>
                <a:sym typeface="+mn-ea"/>
              </a:rPr>
              <a:t>this.stop</a:t>
            </a:r>
            <a:r>
              <a:rPr lang="en-US" altLang="zh-CN" sz="2250" smtClean="0">
                <a:latin typeface="微软雅黑" panose="020B0503020204020204" charset="-122"/>
                <a:sym typeface="+mn-ea"/>
              </a:rPr>
              <a:t>()”</a:t>
            </a:r>
            <a:r>
              <a:rPr altLang="zh-CN" sz="2250" smtClean="0">
                <a:latin typeface="微软雅黑" panose="020B0503020204020204" charset="-122"/>
                <a:sym typeface="+mn-ea"/>
              </a:rPr>
              <a:t>属</a:t>
            </a:r>
            <a:r>
              <a:rPr altLang="zh-CN" sz="2250">
                <a:latin typeface="微软雅黑" panose="020B0503020204020204" charset="-122"/>
                <a:sym typeface="+mn-ea"/>
              </a:rPr>
              <a:t>性值对的作用是当光标移动到滚动文字区域时，滚动内容将暂停滚动</a:t>
            </a:r>
            <a:r>
              <a:rPr altLang="zh-CN" sz="2250" smtClean="0">
                <a:latin typeface="微软雅黑" panose="020B0503020204020204" charset="-122"/>
                <a:sym typeface="+mn-ea"/>
              </a:rPr>
              <a:t>；</a:t>
            </a:r>
            <a:r>
              <a:rPr sz="2250" smtClean="0">
                <a:latin typeface="微软雅黑" panose="020B0503020204020204" charset="-122"/>
                <a:sym typeface="+mn-ea"/>
              </a:rPr>
              <a:t>设置</a:t>
            </a:r>
            <a:r>
              <a:rPr lang="en-US" altLang="zh-CN" sz="2250" dirty="0" err="1" smtClean="0">
                <a:latin typeface="微软雅黑" panose="020B0503020204020204" charset="-122"/>
                <a:sym typeface="+mn-ea"/>
              </a:rPr>
              <a:t>onMouseOut</a:t>
            </a:r>
            <a:r>
              <a:rPr lang="en-US" altLang="zh-CN" sz="2250">
                <a:latin typeface="微软雅黑" panose="020B0503020204020204" charset="-122"/>
                <a:sym typeface="+mn-ea"/>
              </a:rPr>
              <a:t>="</a:t>
            </a:r>
            <a:r>
              <a:rPr lang="en-US" altLang="zh-CN" sz="2250" dirty="0" err="1">
                <a:latin typeface="微软雅黑" panose="020B0503020204020204" charset="-122"/>
                <a:sym typeface="+mn-ea"/>
              </a:rPr>
              <a:t>this.start</a:t>
            </a:r>
            <a:r>
              <a:rPr lang="en-US" altLang="zh-CN" sz="2250">
                <a:latin typeface="微软雅黑" panose="020B0503020204020204" charset="-122"/>
                <a:sym typeface="+mn-ea"/>
              </a:rPr>
              <a:t>()"</a:t>
            </a:r>
            <a:r>
              <a:rPr altLang="zh-CN" sz="2250">
                <a:latin typeface="微软雅黑" panose="020B0503020204020204" charset="-122"/>
                <a:sym typeface="+mn-ea"/>
              </a:rPr>
              <a:t>属性值对的作用是当鼠标移出滚动文字区域时，滚动内容将继续滚动。</a:t>
            </a:r>
            <a:endParaRPr altLang="zh-CN" sz="2250">
              <a:latin typeface="微软雅黑" panose="020B0503020204020204" charset="-122"/>
              <a:sym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altLang="zh-CN" sz="2250">
              <a:latin typeface="微软雅黑" panose="020B0503020204020204" charset="-122"/>
              <a:sym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zh-CN" sz="2250" b="0" dirty="0">
                <a:latin typeface="微软雅黑" panose="020B0503020204020204" charset="-122"/>
                <a:ea typeface="微软雅黑" panose="020B0503020204020204" charset="-122"/>
              </a:rPr>
              <a:t>慎用</a:t>
            </a:r>
            <a:endParaRPr lang="zh-CN" altLang="zh-CN" sz="225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zh-CN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添加</a:t>
            </a:r>
            <a:r>
              <a:rPr lang="zh-CN" altLang="zh-CN" dirty="0"/>
              <a:t>滚动</a:t>
            </a:r>
            <a:r>
              <a:rPr lang="zh-CN" altLang="zh-CN" dirty="0" smtClean="0"/>
              <a:t>文字</a:t>
            </a:r>
            <a:r>
              <a:rPr lang="zh-CN" altLang="en-US" dirty="0" smtClean="0"/>
              <a:t>案例</a:t>
            </a:r>
            <a:endParaRPr lang="zh-CN" altLang="en-US" sz="20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53085" y="4527550"/>
            <a:ext cx="8038465" cy="1595120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</a:rPr>
              <a:t>&lt;marquee scrollamount="2" onmouseover="stop()" onmouseout="start()"&gt;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</a:rPr>
              <a:t>	&lt;font color="red"&gt;辨真伪、识风险，做理性私募投资者，远离“伪私募”，守住“钱袋子”。购买时请查询登记信息（www.amac.org.cn），细看合同条款，警惕保本保收益陷阱，防范投资风险。&lt;/font&gt;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</a:rPr>
              <a:t>&lt;/marquee&gt;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85" y="1062355"/>
            <a:ext cx="8121600" cy="346476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设置</a:t>
            </a:r>
            <a:r>
              <a:rPr lang="zh-CN" altLang="en-US" dirty="0" smtClean="0"/>
              <a:t>滚动文字</a:t>
            </a:r>
            <a:r>
              <a:rPr lang="zh-CN" altLang="zh-CN" dirty="0"/>
              <a:t>背景颜色与滚动循环</a:t>
            </a:r>
            <a:endParaRPr lang="zh-CN" alt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533506" y="1668066"/>
            <a:ext cx="8534175" cy="3792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基本语法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&lt;marquee bgcolor="" loop="5" &gt;</a:t>
            </a:r>
            <a:r>
              <a:rPr lang="zh-CN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滚动内容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&lt;/marquee&gt;</a:t>
            </a:r>
            <a:endParaRPr lang="zh-CN" altLang="zh-CN" sz="1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语法说明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24205" indent="-361950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文字背景颜色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采用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种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方法，最常用的设置方法是十六进制和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rgb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函数。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24205" indent="-361950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默认情况下，滚动文字将会不停地循环滚动，但使用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loop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属性就可以设置滚动文字的滚动循环次数。循环次数直接使用数字表示。一般为整数，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-1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表示无限循环。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设置</a:t>
            </a:r>
            <a:r>
              <a:rPr lang="zh-CN" altLang="zh-CN" dirty="0"/>
              <a:t>滚动方向与滚动</a:t>
            </a:r>
            <a:r>
              <a:rPr lang="zh-CN" altLang="zh-CN" dirty="0" smtClean="0"/>
              <a:t>方式</a:t>
            </a:r>
            <a:endParaRPr lang="zh-CN" alt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68145"/>
            <a:ext cx="8107680" cy="3792220"/>
          </a:xfrm>
        </p:spPr>
        <p:txBody>
          <a:bodyPr/>
          <a:lstStyle/>
          <a:p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</a:rPr>
              <a:t>基本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     &lt;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marquee direction="</a:t>
            </a:r>
            <a:r>
              <a:rPr lang="zh-CN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滚动方向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" behavior="</a:t>
            </a:r>
            <a:r>
              <a:rPr lang="zh-CN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滚动方式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r>
              <a:rPr lang="zh-CN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滚动内容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&lt;/marquee&gt;</a:t>
            </a:r>
            <a:endParaRPr lang="zh-CN" altLang="zh-CN" sz="1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</a:rPr>
              <a:t>语法说明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00" dirty="0" err="1" smtClean="0">
                <a:latin typeface="微软雅黑" panose="020B0503020204020204" charset="-122"/>
                <a:ea typeface="微软雅黑" panose="020B0503020204020204" charset="-122"/>
              </a:rPr>
              <a:t>direction:up|down|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left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</a:rPr>
              <a:t>向左滚动，默认</a:t>
            </a:r>
            <a:r>
              <a:rPr lang="zh-CN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值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)|right</a:t>
            </a:r>
            <a:endParaRPr lang="en-US" altLang="zh-CN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  behavior: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scroll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</a:rPr>
              <a:t>循环往复滚动，为默认值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)| slide(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</a:rPr>
              <a:t>滚动一次就</a:t>
            </a:r>
            <a:r>
              <a:rPr lang="zh-CN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停止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)| alternate(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</a:rPr>
              <a:t>来回交替滚动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设置滚动速度与滚动时延 </a:t>
            </a:r>
            <a:endParaRPr lang="zh-CN" alt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68145"/>
            <a:ext cx="7669530" cy="434022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 smtClean="0"/>
              <a:t>基本</a:t>
            </a:r>
            <a:r>
              <a:rPr lang="zh-CN" altLang="en-US" sz="1800" dirty="0"/>
              <a:t>语法：</a:t>
            </a:r>
            <a:endParaRPr lang="zh-CN" altLang="en-US" sz="1800" dirty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   </a:t>
            </a:r>
            <a:r>
              <a:rPr lang="en-US" altLang="zh-CN" sz="1800" dirty="0" smtClean="0">
                <a:solidFill>
                  <a:srgbClr val="FF0000"/>
                </a:solidFill>
              </a:rPr>
              <a:t>&lt;marquee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scrollamount</a:t>
            </a:r>
            <a:r>
              <a:rPr lang="en-US" altLang="zh-CN" sz="1800" dirty="0" smtClean="0">
                <a:solidFill>
                  <a:srgbClr val="FF0000"/>
                </a:solidFill>
              </a:rPr>
              <a:t>="20px"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scrolldelay</a:t>
            </a:r>
            <a:r>
              <a:rPr lang="en-US" altLang="zh-CN" sz="1800" dirty="0" smtClean="0">
                <a:solidFill>
                  <a:srgbClr val="FF0000"/>
                </a:solidFill>
              </a:rPr>
              <a:t>="100ms"&gt; </a:t>
            </a:r>
            <a:r>
              <a:rPr lang="zh-CN" altLang="en-US" sz="1800" dirty="0" smtClean="0">
                <a:solidFill>
                  <a:srgbClr val="FF0000"/>
                </a:solidFill>
              </a:rPr>
              <a:t>滚动 内容</a:t>
            </a:r>
            <a:r>
              <a:rPr lang="en-US" altLang="zh-CN" sz="1800" dirty="0" smtClean="0">
                <a:solidFill>
                  <a:srgbClr val="FF0000"/>
                </a:solidFill>
              </a:rPr>
              <a:t>&lt;/marquee&gt;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语法</a:t>
            </a:r>
            <a:r>
              <a:rPr lang="zh-CN" altLang="en-US" sz="1800" dirty="0" smtClean="0"/>
              <a:t>说明</a:t>
            </a:r>
            <a:r>
              <a:rPr lang="en-US" altLang="zh-CN" sz="1800" dirty="0" smtClean="0"/>
              <a:t>:</a:t>
            </a:r>
            <a:endParaRPr lang="zh-CN" altLang="en-US" sz="1800" dirty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   </a:t>
            </a:r>
            <a:r>
              <a:rPr lang="zh-CN" altLang="en-US" sz="1800" dirty="0" smtClean="0"/>
              <a:t>     滚动速度是</a:t>
            </a:r>
            <a:r>
              <a:rPr lang="zh-CN" altLang="en-US" sz="1800" dirty="0"/>
              <a:t>滚动文字每次移动的长度</a:t>
            </a:r>
            <a:r>
              <a:rPr lang="zh-CN" altLang="en-US" sz="1800" dirty="0" smtClean="0"/>
              <a:t>，长度用</a:t>
            </a:r>
            <a:r>
              <a:rPr lang="zh-CN" altLang="en-US" sz="1800" dirty="0"/>
              <a:t>数字表示，</a:t>
            </a:r>
            <a:r>
              <a:rPr lang="zh-CN" altLang="en-US" sz="1800" u="sng" dirty="0">
                <a:solidFill>
                  <a:srgbClr val="FF0000"/>
                </a:solidFill>
              </a:rPr>
              <a:t>单位为</a:t>
            </a:r>
            <a:r>
              <a:rPr lang="zh-CN" altLang="en-US" sz="1800" u="sng" dirty="0" smtClean="0">
                <a:solidFill>
                  <a:srgbClr val="FF0000"/>
                </a:solidFill>
              </a:rPr>
              <a:t>像素</a:t>
            </a:r>
            <a:r>
              <a:rPr lang="en-US" altLang="zh-CN" sz="1800" u="sng" dirty="0" err="1" smtClean="0">
                <a:solidFill>
                  <a:srgbClr val="FF0000"/>
                </a:solidFill>
              </a:rPr>
              <a:t>px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        </a:t>
            </a:r>
            <a:r>
              <a:rPr lang="zh-CN" altLang="en-US" sz="1800" dirty="0" smtClean="0"/>
              <a:t>延迟时间</a:t>
            </a:r>
            <a:r>
              <a:rPr lang="zh-CN" altLang="en-US" sz="1800" u="sng" dirty="0" smtClean="0">
                <a:solidFill>
                  <a:srgbClr val="FF0000"/>
                </a:solidFill>
              </a:rPr>
              <a:t>以毫秒</a:t>
            </a:r>
            <a:r>
              <a:rPr lang="en-US" altLang="zh-CN" sz="1800" u="sng" dirty="0" smtClean="0">
                <a:solidFill>
                  <a:srgbClr val="FF0000"/>
                </a:solidFill>
              </a:rPr>
              <a:t>ms</a:t>
            </a:r>
            <a:r>
              <a:rPr lang="zh-CN" altLang="en-US" sz="1800" u="sng" dirty="0" smtClean="0">
                <a:solidFill>
                  <a:srgbClr val="FF0000"/>
                </a:solidFill>
              </a:rPr>
              <a:t>为单位</a:t>
            </a:r>
            <a:r>
              <a:rPr lang="zh-CN" altLang="en-US" sz="1800" dirty="0" smtClean="0"/>
              <a:t>，延迟时间越小滚动速度越快，延迟时间越大即会出现走走停停的效果。 </a:t>
            </a:r>
            <a:endParaRPr lang="zh-CN" altLang="en-US" sz="1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设置</a:t>
            </a:r>
            <a:r>
              <a:rPr lang="zh-CN" altLang="zh-CN" dirty="0"/>
              <a:t>滚动范围与滚动空白空间</a:t>
            </a:r>
            <a:endParaRPr lang="zh-CN" alt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533507" y="1668066"/>
            <a:ext cx="8534175" cy="37921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b="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zh-CN" sz="1800" b="0" dirty="0">
                <a:latin typeface="微软雅黑" panose="020B0503020204020204" charset="-122"/>
                <a:ea typeface="微软雅黑" panose="020B0503020204020204" charset="-122"/>
              </a:rPr>
              <a:t>基本语法</a:t>
            </a:r>
            <a:endParaRPr lang="zh-CN" altLang="zh-CN" sz="180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  &lt;</a:t>
            </a:r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marquee width="" height="" </a:t>
            </a:r>
            <a:r>
              <a:rPr lang="en-US" altLang="zh-CN" sz="1800" b="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hspace</a:t>
            </a:r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="" </a:t>
            </a:r>
            <a:r>
              <a:rPr lang="en-US" altLang="zh-CN" sz="1800" b="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vspace</a:t>
            </a:r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="" &gt;</a:t>
            </a:r>
            <a:r>
              <a:rPr lang="zh-CN" altLang="zh-CN" sz="1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滚动内容</a:t>
            </a:r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&lt;/marquee&gt;</a:t>
            </a:r>
            <a:endParaRPr lang="zh-CN" altLang="zh-CN" sz="18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800" b="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zh-CN" sz="1800" b="0" dirty="0">
                <a:latin typeface="微软雅黑" panose="020B0503020204020204" charset="-122"/>
                <a:ea typeface="微软雅黑" panose="020B0503020204020204" charset="-122"/>
              </a:rPr>
              <a:t>语法说明</a:t>
            </a:r>
            <a:endParaRPr lang="zh-CN" altLang="zh-CN" sz="180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79375"/>
            <a:r>
              <a:rPr lang="zh-CN" altLang="zh-CN" sz="1800" b="0" dirty="0">
                <a:latin typeface="微软雅黑" panose="020B0503020204020204" charset="-122"/>
                <a:ea typeface="微软雅黑" panose="020B0503020204020204" charset="-122"/>
              </a:rPr>
              <a:t>宽度值和高度值均用数字表示，单位为像素。</a:t>
            </a:r>
            <a:endParaRPr lang="zh-CN" altLang="zh-CN" sz="180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79375"/>
            <a:r>
              <a:rPr lang="en-US" altLang="zh-CN" sz="1800" b="0" dirty="0" err="1">
                <a:latin typeface="微软雅黑" panose="020B0503020204020204" charset="-122"/>
                <a:ea typeface="微软雅黑" panose="020B0503020204020204" charset="-122"/>
              </a:rPr>
              <a:t>hspace</a:t>
            </a:r>
            <a:r>
              <a:rPr lang="zh-CN" altLang="zh-CN" sz="1800" b="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800" b="0" dirty="0" err="1">
                <a:latin typeface="微软雅黑" panose="020B0503020204020204" charset="-122"/>
                <a:ea typeface="微软雅黑" panose="020B0503020204020204" charset="-122"/>
              </a:rPr>
              <a:t>vspace</a:t>
            </a:r>
            <a:r>
              <a:rPr lang="zh-CN" altLang="zh-CN" sz="1800" b="0" dirty="0">
                <a:latin typeface="微软雅黑" panose="020B0503020204020204" charset="-122"/>
                <a:ea typeface="微软雅黑" panose="020B0503020204020204" charset="-122"/>
              </a:rPr>
              <a:t>属性值是整数，单位为像</a:t>
            </a:r>
            <a:r>
              <a:rPr lang="zh-CN" altLang="zh-CN" sz="1800" b="0" dirty="0" smtClean="0">
                <a:latin typeface="微软雅黑" panose="020B0503020204020204" charset="-122"/>
                <a:ea typeface="微软雅黑" panose="020B0503020204020204" charset="-122"/>
              </a:rPr>
              <a:t>素</a:t>
            </a:r>
            <a:r>
              <a:rPr lang="en-US" altLang="zh-CN" sz="1800" b="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800" b="0" u="sng" dirty="0" smtClean="0">
                <a:latin typeface="微软雅黑" panose="020B0503020204020204" charset="-122"/>
                <a:ea typeface="微软雅黑" panose="020B0503020204020204" charset="-122"/>
              </a:rPr>
              <a:t>但不要加单位</a:t>
            </a:r>
            <a:r>
              <a:rPr lang="zh-CN" altLang="zh-CN" sz="1800" b="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zh-CN" sz="18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音频、视频及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文件 </a:t>
            </a:r>
            <a:endParaRPr lang="zh-CN" alt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8107680" cy="3810000"/>
          </a:xfrm>
        </p:spPr>
        <p:txBody>
          <a:bodyPr>
            <a:normAutofit fontScale="90000" lnSpcReduction="10000"/>
          </a:bodyPr>
          <a:lstStyle/>
          <a:p>
            <a:pPr>
              <a:buNone/>
            </a:pPr>
            <a:r>
              <a:rPr lang="zh-CN" altLang="en-US" sz="1780" dirty="0" smtClean="0"/>
              <a:t>         除了滚动文字外，网页中的多媒体文件还包括音频文件、视频文件以及</a:t>
            </a:r>
            <a:r>
              <a:rPr lang="en-US" altLang="zh-CN" sz="1780" dirty="0" smtClean="0"/>
              <a:t>Flash </a:t>
            </a:r>
            <a:r>
              <a:rPr lang="zh-CN" altLang="en-US" sz="1780" dirty="0" smtClean="0"/>
              <a:t>文件，可</a:t>
            </a:r>
            <a:r>
              <a:rPr lang="zh-CN" altLang="en-US" sz="1780" dirty="0"/>
              <a:t>以为网页增加背景音乐等效果</a:t>
            </a:r>
            <a:r>
              <a:rPr lang="zh-CN" altLang="en-US" sz="1780" dirty="0" smtClean="0"/>
              <a:t>。使</a:t>
            </a:r>
            <a:r>
              <a:rPr lang="zh-CN" altLang="en-US" sz="1780" dirty="0"/>
              <a:t>用</a:t>
            </a:r>
            <a:r>
              <a:rPr lang="en-US" altLang="zh-CN" sz="1780" dirty="0"/>
              <a:t>&lt;embed&gt;&lt;/embed&gt;</a:t>
            </a:r>
            <a:r>
              <a:rPr lang="zh-CN" altLang="en-US" sz="1780" dirty="0"/>
              <a:t>标记，可以播放的文件类型有</a:t>
            </a:r>
            <a:r>
              <a:rPr lang="en-US" altLang="zh-CN" sz="1780" dirty="0"/>
              <a:t>Midi</a:t>
            </a:r>
            <a:r>
              <a:rPr lang="zh-CN" altLang="en-US" sz="1780" dirty="0"/>
              <a:t>、</a:t>
            </a:r>
            <a:r>
              <a:rPr lang="en-US" altLang="zh-CN" sz="1780" dirty="0"/>
              <a:t>Mav</a:t>
            </a:r>
            <a:r>
              <a:rPr lang="zh-CN" altLang="en-US" sz="1780" dirty="0"/>
              <a:t>、</a:t>
            </a:r>
            <a:r>
              <a:rPr lang="en-US" altLang="zh-CN" sz="1780" dirty="0"/>
              <a:t>AIFF</a:t>
            </a:r>
            <a:r>
              <a:rPr lang="zh-CN" altLang="en-US" sz="1780" dirty="0"/>
              <a:t>、</a:t>
            </a:r>
            <a:r>
              <a:rPr lang="en-US" altLang="zh-CN" sz="1780" dirty="0"/>
              <a:t>SWF</a:t>
            </a:r>
            <a:r>
              <a:rPr lang="zh-CN" altLang="en-US" sz="1780" dirty="0"/>
              <a:t>、</a:t>
            </a:r>
            <a:r>
              <a:rPr lang="en-US" altLang="zh-CN" sz="1780" dirty="0"/>
              <a:t>AV</a:t>
            </a:r>
            <a:r>
              <a:rPr lang="zh-CN" altLang="en-US" sz="1780" dirty="0" smtClean="0"/>
              <a:t>、</a:t>
            </a:r>
            <a:r>
              <a:rPr lang="en-US" altLang="zh-CN" sz="1780" dirty="0" smtClean="0"/>
              <a:t>MP3</a:t>
            </a:r>
            <a:r>
              <a:rPr lang="zh-CN" altLang="en-US" sz="1780" dirty="0"/>
              <a:t>、</a:t>
            </a:r>
            <a:r>
              <a:rPr lang="en-US" altLang="zh-CN" sz="1780" dirty="0"/>
              <a:t>MOV</a:t>
            </a:r>
            <a:r>
              <a:rPr lang="zh-CN" altLang="en-US" sz="1780" dirty="0"/>
              <a:t>、</a:t>
            </a:r>
            <a:r>
              <a:rPr lang="en-US" altLang="zh-CN" sz="1780" dirty="0"/>
              <a:t>AVI </a:t>
            </a:r>
            <a:r>
              <a:rPr lang="zh-CN" altLang="en-US" sz="1780" dirty="0"/>
              <a:t>等。</a:t>
            </a:r>
            <a:endParaRPr lang="zh-CN" altLang="en-US" sz="1780" dirty="0"/>
          </a:p>
          <a:p>
            <a:pPr>
              <a:buNone/>
            </a:pPr>
            <a:endParaRPr lang="zh-CN" altLang="en-US" dirty="0"/>
          </a:p>
          <a:p>
            <a:pPr>
              <a:buNone/>
            </a:pPr>
            <a:r>
              <a:rPr lang="en-US" altLang="zh-CN" sz="2000" b="1" dirty="0"/>
              <a:t> </a:t>
            </a:r>
            <a:r>
              <a:rPr lang="en-US" altLang="zh-CN" sz="2000" b="1" dirty="0" smtClean="0"/>
              <a:t> </a:t>
            </a:r>
            <a:r>
              <a:rPr lang="zh-CN" altLang="en-US" sz="1800" b="1" dirty="0" smtClean="0"/>
              <a:t>基</a:t>
            </a:r>
            <a:r>
              <a:rPr lang="zh-CN" altLang="en-US" sz="1800" b="1" dirty="0"/>
              <a:t>本语</a:t>
            </a:r>
            <a:r>
              <a:rPr lang="zh-CN" altLang="en-US" sz="1800" b="1" dirty="0" smtClean="0"/>
              <a:t>法：</a:t>
            </a:r>
            <a:r>
              <a:rPr lang="en-US" altLang="zh-CN" sz="1800" dirty="0" smtClean="0">
                <a:solidFill>
                  <a:srgbClr val="FF0000"/>
                </a:solidFill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</a:rPr>
              <a:t>embed src="</a:t>
            </a:r>
            <a:r>
              <a:rPr lang="zh-CN" altLang="en-US" sz="1800" dirty="0">
                <a:solidFill>
                  <a:srgbClr val="FF0000"/>
                </a:solidFill>
              </a:rPr>
              <a:t>多媒体文件</a:t>
            </a:r>
            <a:r>
              <a:rPr lang="en-US" altLang="zh-CN" sz="1800" dirty="0">
                <a:solidFill>
                  <a:srgbClr val="FF0000"/>
                </a:solidFill>
              </a:rPr>
              <a:t>" width="</a:t>
            </a:r>
            <a:r>
              <a:rPr lang="zh-CN" altLang="en-US" sz="1800" dirty="0">
                <a:solidFill>
                  <a:srgbClr val="FF0000"/>
                </a:solidFill>
              </a:rPr>
              <a:t>界面的宽度</a:t>
            </a:r>
            <a:r>
              <a:rPr lang="en-US" altLang="zh-CN" sz="1800" dirty="0">
                <a:solidFill>
                  <a:srgbClr val="FF0000"/>
                </a:solidFill>
              </a:rPr>
              <a:t>" height="</a:t>
            </a:r>
            <a:r>
              <a:rPr lang="zh-CN" altLang="en-US" sz="1800" dirty="0">
                <a:solidFill>
                  <a:srgbClr val="FF0000"/>
                </a:solidFill>
              </a:rPr>
              <a:t>界面的高度</a:t>
            </a:r>
            <a:r>
              <a:rPr lang="en-US" altLang="zh-CN" sz="1800" dirty="0">
                <a:solidFill>
                  <a:srgbClr val="FF0000"/>
                </a:solidFill>
              </a:rPr>
              <a:t>"</a:t>
            </a:r>
            <a:r>
              <a:rPr lang="en-US" altLang="zh-CN" sz="1800" dirty="0" err="1">
                <a:solidFill>
                  <a:srgbClr val="FF0000"/>
                </a:solidFill>
              </a:rPr>
              <a:t>autostart</a:t>
            </a:r>
            <a:r>
              <a:rPr lang="en-US" altLang="zh-CN" sz="1800" dirty="0" smtClean="0">
                <a:solidFill>
                  <a:srgbClr val="FF0000"/>
                </a:solidFill>
              </a:rPr>
              <a:t>="</a:t>
            </a:r>
            <a:r>
              <a:rPr lang="en-US" altLang="zh-CN" sz="1800" dirty="0">
                <a:solidFill>
                  <a:srgbClr val="FF0000"/>
                </a:solidFill>
              </a:rPr>
              <a:t>true|false" loop=" true|false "&gt;&lt;/embed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1800" b="1" dirty="0" smtClean="0"/>
              <a:t>  语</a:t>
            </a:r>
            <a:r>
              <a:rPr lang="zh-CN" altLang="en-US" sz="1800" b="1" dirty="0"/>
              <a:t>法说</a:t>
            </a:r>
            <a:r>
              <a:rPr lang="zh-CN" altLang="en-US" sz="1800" b="1" dirty="0" smtClean="0"/>
              <a:t>明：</a:t>
            </a:r>
            <a:r>
              <a:rPr lang="en-US" altLang="zh-CN" sz="1800" dirty="0" smtClean="0"/>
              <a:t>width</a:t>
            </a:r>
            <a:r>
              <a:rPr lang="zh-CN" altLang="en-US" sz="1800" dirty="0"/>
              <a:t>、</a:t>
            </a:r>
            <a:r>
              <a:rPr lang="en-US" altLang="zh-CN" sz="1800" dirty="0"/>
              <a:t>height</a:t>
            </a:r>
            <a:r>
              <a:rPr lang="zh-CN" altLang="en-US" sz="1800" dirty="0"/>
              <a:t>：整型值，单位为像素。设置宽度和高度会出现播放界面，否则不</a:t>
            </a:r>
            <a:r>
              <a:rPr lang="zh-CN" altLang="en-US" sz="1800" dirty="0" smtClean="0"/>
              <a:t>显示</a:t>
            </a:r>
            <a:r>
              <a:rPr lang="zh-CN" altLang="en-US" sz="1800" dirty="0"/>
              <a:t>播放界面。一些高版本浏览器不设置宽度和高度也可以出现播放界面。如果播</a:t>
            </a:r>
            <a:r>
              <a:rPr lang="zh-CN" altLang="en-US" sz="1800" dirty="0" smtClean="0"/>
              <a:t>放声</a:t>
            </a:r>
            <a:r>
              <a:rPr lang="zh-CN" altLang="en-US" sz="1800" dirty="0"/>
              <a:t>音、音乐文件作为背景音乐时，必须同时将宽度和高度属性的值设置为</a:t>
            </a:r>
            <a:r>
              <a:rPr lang="en-US" altLang="zh-CN" sz="1800" dirty="0" smtClean="0"/>
              <a:t>0</a:t>
            </a:r>
            <a:r>
              <a:rPr lang="zh-CN" altLang="en-US" sz="1800" dirty="0" smtClean="0"/>
              <a:t>。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src</a:t>
            </a:r>
            <a:r>
              <a:rPr lang="zh-CN" altLang="en-US" sz="1800" dirty="0"/>
              <a:t>：设置媒体文件的路径。</a:t>
            </a:r>
            <a:r>
              <a:rPr lang="en-US" altLang="zh-CN" sz="1800" dirty="0" err="1"/>
              <a:t>autostart</a:t>
            </a:r>
            <a:r>
              <a:rPr lang="zh-CN" altLang="en-US" sz="1800" dirty="0"/>
              <a:t>：逻辑值。</a:t>
            </a:r>
            <a:r>
              <a:rPr lang="en-US" altLang="zh-CN" sz="1800" dirty="0"/>
              <a:t>true </a:t>
            </a:r>
            <a:r>
              <a:rPr lang="zh-CN" altLang="en-US" sz="1800" dirty="0"/>
              <a:t>为自动播放；</a:t>
            </a:r>
            <a:r>
              <a:rPr lang="en-US" altLang="zh-CN" sz="1800" dirty="0"/>
              <a:t>false </a:t>
            </a:r>
            <a:r>
              <a:rPr lang="zh-CN" altLang="en-US" sz="1800" dirty="0"/>
              <a:t>为不自动播放。</a:t>
            </a:r>
            <a:endParaRPr lang="en-US" altLang="zh-CN" sz="1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音频、视频及</a:t>
            </a:r>
            <a:r>
              <a:rPr lang="en-US" altLang="zh-CN" dirty="0"/>
              <a:t>Flash</a:t>
            </a:r>
            <a:r>
              <a:rPr lang="zh-CN" altLang="en-US" dirty="0"/>
              <a:t>文件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7751" y="1318896"/>
            <a:ext cx="8610494" cy="83822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/>
              <a:t>loop</a:t>
            </a:r>
            <a:r>
              <a:rPr lang="zh-CN" altLang="en-US" sz="1600" dirty="0"/>
              <a:t>：逻辑值。规定音频或视频文件是否循环。属性值为</a:t>
            </a:r>
            <a:r>
              <a:rPr lang="en-US" altLang="zh-CN" sz="1600" dirty="0"/>
              <a:t>true </a:t>
            </a:r>
            <a:r>
              <a:rPr lang="zh-CN" altLang="en-US" sz="1600" dirty="0"/>
              <a:t>时，音频或视频文</a:t>
            </a:r>
            <a:r>
              <a:rPr lang="zh-CN" altLang="en-US" sz="1600" dirty="0" smtClean="0"/>
              <a:t>件循</a:t>
            </a:r>
            <a:r>
              <a:rPr lang="zh-CN" altLang="en-US" sz="1600" dirty="0"/>
              <a:t>环；属性值为</a:t>
            </a:r>
            <a:r>
              <a:rPr lang="en-US" altLang="zh-CN" sz="1600" dirty="0"/>
              <a:t>false </a:t>
            </a:r>
            <a:r>
              <a:rPr lang="zh-CN" altLang="en-US" sz="1600" dirty="0"/>
              <a:t>时，音频或视频文件不循环</a:t>
            </a:r>
            <a:r>
              <a:rPr lang="zh-CN" altLang="en-US" sz="1600" dirty="0" smtClean="0"/>
              <a:t>。</a:t>
            </a:r>
            <a:endParaRPr lang="zh-CN" altLang="en-US" sz="1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278130" y="2590800"/>
            <a:ext cx="85401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因为版权许可、兼容等问题，许多浏览器取消或弱化了对浏览器插件的支持，直接使用</a:t>
            </a:r>
            <a:r>
              <a:rPr lang="en-US" altLang="zh-CN" sz="1400"/>
              <a:t>&lt;embed&gt;</a:t>
            </a:r>
            <a:r>
              <a:rPr lang="zh-CN" altLang="en-US" sz="1400"/>
              <a:t>的网站已经比较少见了。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征集：还在</a:t>
            </a:r>
            <a:r>
              <a:rPr lang="zh-CN" altLang="en-US" sz="1400">
                <a:sym typeface="+mn-ea"/>
              </a:rPr>
              <a:t>使用</a:t>
            </a:r>
            <a:r>
              <a:rPr lang="en-US" altLang="zh-CN" sz="1400"/>
              <a:t>embed</a:t>
            </a:r>
            <a:r>
              <a:rPr lang="zh-CN" altLang="en-US" sz="1400"/>
              <a:t>标签的网站</a:t>
            </a:r>
            <a:endParaRPr lang="zh-CN" altLang="en-US" sz="1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再次强调前端细节的重要性！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细节、细心！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被玩坏的搜索</a:t>
            </a:r>
            <a:r>
              <a:rPr lang="en-US" altLang="zh-CN"/>
              <a:t>/</a:t>
            </a:r>
            <a:r>
              <a:t>反搜和</a:t>
            </a:r>
            <a:r>
              <a:rPr lang="en-US" altLang="zh-CN"/>
              <a:t>SEO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&lt;meta name="robots" contect="信息参数"&gt; </a:t>
            </a:r>
            <a:endParaRPr lang="zh-CN" altLang="en-US" sz="1600"/>
          </a:p>
          <a:p>
            <a:pPr lvl="1"/>
            <a:r>
              <a:rPr sz="1600"/>
              <a:t>参数包括</a:t>
            </a:r>
            <a:r>
              <a:rPr lang="en-US" altLang="zh-CN" sz="1600"/>
              <a:t>:</a:t>
            </a:r>
            <a:r>
              <a:rPr sz="1600"/>
              <a:t>默认值</a:t>
            </a:r>
            <a:r>
              <a:rPr lang="en-US" altLang="zh-CN" sz="1600"/>
              <a:t>all</a:t>
            </a:r>
            <a:r>
              <a:rPr sz="1600"/>
              <a:t>、</a:t>
            </a:r>
            <a:r>
              <a:rPr lang="en-US" altLang="zh-CN" sz="1600"/>
              <a:t>index</a:t>
            </a:r>
            <a:r>
              <a:rPr sz="1600"/>
              <a:t>、</a:t>
            </a:r>
            <a:r>
              <a:rPr lang="en-US" altLang="zh-CN" sz="1600"/>
              <a:t>follow</a:t>
            </a:r>
            <a:r>
              <a:rPr sz="1600"/>
              <a:t>、</a:t>
            </a:r>
            <a:r>
              <a:rPr lang="en-US" altLang="zh-CN" sz="1600"/>
              <a:t>noindex</a:t>
            </a:r>
            <a:r>
              <a:rPr sz="1600"/>
              <a:t>、</a:t>
            </a:r>
            <a:r>
              <a:rPr lang="en-US" altLang="zh-CN" sz="1600"/>
              <a:t>nofollow</a:t>
            </a:r>
            <a:r>
              <a:rPr sz="1600"/>
              <a:t>、</a:t>
            </a:r>
            <a:r>
              <a:rPr lang="en-US" altLang="zh-CN" sz="1600"/>
              <a:t>none</a:t>
            </a:r>
            <a:endParaRPr lang="en-US" altLang="zh-CN" sz="1600"/>
          </a:p>
          <a:p>
            <a:pPr lvl="0"/>
            <a:endParaRPr sz="1600"/>
          </a:p>
          <a:p>
            <a:pPr lvl="0"/>
            <a:r>
              <a:rPr sz="1600"/>
              <a:t>三月爬虫季</a:t>
            </a:r>
            <a:endParaRPr sz="1600"/>
          </a:p>
          <a:p>
            <a:pPr lvl="0"/>
            <a:r>
              <a:rPr sz="1600"/>
              <a:t>反爬</a:t>
            </a:r>
            <a:endParaRPr sz="1600"/>
          </a:p>
          <a:p>
            <a:pPr lvl="0"/>
            <a:endParaRPr sz="1600"/>
          </a:p>
          <a:p>
            <a:pPr lvl="0"/>
            <a:r>
              <a:rPr lang="en-US" altLang="zh-CN" sz="1600"/>
              <a:t>keywords</a:t>
            </a:r>
            <a:r>
              <a:rPr sz="1600"/>
              <a:t>、</a:t>
            </a:r>
            <a:r>
              <a:rPr lang="en-US" altLang="zh-CN" sz="1600"/>
              <a:t>description</a:t>
            </a:r>
            <a:r>
              <a:rPr sz="1600"/>
              <a:t>、</a:t>
            </a:r>
            <a:r>
              <a:rPr lang="en-US" altLang="zh-CN" sz="1600"/>
              <a:t>SEO</a:t>
            </a:r>
            <a:r>
              <a:rPr sz="1600"/>
              <a:t>和广告</a:t>
            </a:r>
            <a:endParaRPr sz="1600"/>
          </a:p>
          <a:p>
            <a:pPr lvl="0"/>
            <a:endParaRPr sz="1600"/>
          </a:p>
          <a:p>
            <a:pPr lvl="0"/>
            <a:r>
              <a:rPr lang="en-US" altLang="zh-CN" sz="1600"/>
              <a:t>&lt;meta name=”viewport” content=”width=device-width,initial-scale=1.0”&gt;</a:t>
            </a:r>
            <a:endParaRPr lang="en-US" altLang="zh-CN" sz="1600"/>
          </a:p>
          <a:p>
            <a:pPr lvl="1"/>
            <a:r>
              <a:rPr sz="1600"/>
              <a:t>视口</a:t>
            </a:r>
            <a:endParaRPr sz="1600"/>
          </a:p>
          <a:p>
            <a:pPr lvl="1"/>
            <a:r>
              <a:rPr sz="1600"/>
              <a:t>移动设备上的显示问题</a:t>
            </a:r>
            <a:endParaRPr sz="160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http-equiv</a:t>
            </a:r>
            <a:r>
              <a:t>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400"/>
              <a:t>expires</a:t>
            </a:r>
            <a:endParaRPr lang="en-US" altLang="zh-CN" sz="1400"/>
          </a:p>
          <a:p>
            <a:pPr lvl="1"/>
            <a:r>
              <a:rPr sz="1400"/>
              <a:t>缓存过期时间，使用</a:t>
            </a:r>
            <a:r>
              <a:rPr lang="en-US" altLang="zh-CN" sz="1400"/>
              <a:t>GMT</a:t>
            </a:r>
            <a:r>
              <a:rPr sz="1400"/>
              <a:t>（格林威治</a:t>
            </a:r>
            <a:r>
              <a:rPr lang="en-US" altLang="zh-CN" sz="1400"/>
              <a:t>/</a:t>
            </a:r>
            <a:r>
              <a:rPr sz="1400"/>
              <a:t>格林尼治</a:t>
            </a:r>
            <a:r>
              <a:rPr lang="en-US" altLang="zh-CN" sz="1400"/>
              <a:t>/Greenwich</a:t>
            </a:r>
            <a:r>
              <a:rPr sz="1400"/>
              <a:t>标准时间</a:t>
            </a:r>
            <a:r>
              <a:rPr lang="en-US" altLang="zh-CN" sz="1400"/>
              <a:t>MeanTime</a:t>
            </a:r>
            <a:r>
              <a:rPr sz="1400"/>
              <a:t>；北京（东</a:t>
            </a:r>
            <a:r>
              <a:rPr lang="en-US" altLang="zh-CN" sz="1400"/>
              <a:t>8</a:t>
            </a:r>
            <a:r>
              <a:rPr sz="1400"/>
              <a:t>）</a:t>
            </a:r>
            <a:r>
              <a:rPr lang="en-US" altLang="zh-CN" sz="1400"/>
              <a:t>-8</a:t>
            </a:r>
            <a:r>
              <a:rPr sz="1400"/>
              <a:t>）</a:t>
            </a:r>
            <a:endParaRPr sz="1400"/>
          </a:p>
          <a:p>
            <a:pPr lvl="1"/>
            <a:r>
              <a:rPr lang="en-US" altLang="zh-CN" sz="1400"/>
              <a:t>&lt;meta http-equiv=”expires” content=”Tue, 14 Sep 2021 14:30:00 GMT”&gt;</a:t>
            </a:r>
            <a:endParaRPr lang="en-US" altLang="zh-CN" sz="1400"/>
          </a:p>
          <a:p>
            <a:pPr lvl="1"/>
            <a:r>
              <a:rPr lang="en-US" altLang="zh-CN" sz="1400"/>
              <a:t>UTC</a:t>
            </a:r>
            <a:r>
              <a:rPr sz="1400"/>
              <a:t>，</a:t>
            </a:r>
            <a:r>
              <a:rPr lang="en-US" altLang="zh-CN" sz="1400"/>
              <a:t>1967</a:t>
            </a:r>
            <a:r>
              <a:rPr sz="1400"/>
              <a:t>年的国际计量大会13th General Conference of Weights and Measures (CGPM)</a:t>
            </a:r>
            <a:r>
              <a:rPr lang="en-US" altLang="zh-CN" sz="1400"/>
              <a:t>/</a:t>
            </a:r>
            <a:r>
              <a:rPr lang="en-US" altLang="zh-CN" sz="1400">
                <a:sym typeface="+mn-ea"/>
              </a:rPr>
              <a:t>“Conférence Générale des Poids et Mesures”</a:t>
            </a:r>
            <a:r>
              <a:rPr sz="1400">
                <a:sym typeface="+mn-ea"/>
              </a:rPr>
              <a:t>，巴黎，确定秒</a:t>
            </a:r>
            <a:endParaRPr lang="en-US" altLang="zh-CN" sz="1400"/>
          </a:p>
          <a:p>
            <a:pPr lvl="0"/>
            <a:r>
              <a:rPr lang="en-US" altLang="zh-CN" sz="1400"/>
              <a:t>refresh</a:t>
            </a:r>
            <a:endParaRPr lang="en-US" altLang="zh-CN" sz="1400"/>
          </a:p>
          <a:p>
            <a:pPr lvl="1"/>
            <a:r>
              <a:rPr sz="1400"/>
              <a:t>刷新</a:t>
            </a:r>
            <a:r>
              <a:rPr lang="en-US" altLang="zh-CN" sz="1400"/>
              <a:t>or</a:t>
            </a:r>
            <a:r>
              <a:rPr sz="1400"/>
              <a:t>重定向</a:t>
            </a:r>
            <a:endParaRPr sz="1400"/>
          </a:p>
          <a:p>
            <a:pPr lvl="1"/>
            <a:r>
              <a:rPr lang="en-US" altLang="zh-CN" sz="1400"/>
              <a:t>&lt;meta http_equiv=“refresh” content=”5; url=http://www1.szu.edu.cn/”&gt;</a:t>
            </a:r>
            <a:endParaRPr lang="en-US" altLang="zh-CN" sz="1400"/>
          </a:p>
          <a:p>
            <a:pPr lvl="1"/>
            <a:endParaRPr lang="en-US" altLang="zh-CN"/>
          </a:p>
          <a:p>
            <a:pPr lvl="0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SLIDE_MODEL_TYPE" val="cover"/>
</p:tagLst>
</file>

<file path=ppt/tags/tag14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2.xml><?xml version="1.0" encoding="utf-8"?>
<p:tagLst xmlns:p="http://schemas.openxmlformats.org/presentationml/2006/main">
  <p:tag name="KSO_WM_UNIT_PLACING_PICTURE_USER_VIEWPORT" val="{&quot;height&quot;:6435,&quot;width&quot;:21870}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3.xml><?xml version="1.0" encoding="utf-8"?>
<p:tagLst xmlns:p="http://schemas.openxmlformats.org/presentationml/2006/main">
  <p:tag name="KSO_WM_UNIT_TABLE_BEAUTIFY" val="smartTable{39843d9e-f21c-43a0-88af-d3cf01328707}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5.xml><?xml version="1.0" encoding="utf-8"?>
<p:tagLst xmlns:p="http://schemas.openxmlformats.org/presentationml/2006/main">
  <p:tag name="KSO_WM_UNIT_TABLE_BEAUTIFY" val="smartTable{b78489cb-5328-462c-b870-382bb02ea08a}"/>
  <p:tag name="TABLE_ENDDRAG_ORIGIN_RECT" val="635*352"/>
  <p:tag name="TABLE_ENDDRAG_RECT" val="44*113*635*352"/>
</p:tagLst>
</file>

<file path=ppt/tags/tag17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7.xml><?xml version="1.0" encoding="utf-8"?>
<p:tagLst xmlns:p="http://schemas.openxmlformats.org/presentationml/2006/main">
  <p:tag name="KSO_WM_UNIT_TABLE_BEAUTIFY" val="smartTable{2c26571d-8b7a-4a44-b59a-085161c359ee}"/>
  <p:tag name="TABLE_ENDDRAG_ORIGIN_RECT" val="455*254"/>
  <p:tag name="TABLE_ENDDRAG_RECT" val="35*150*455*254"/>
</p:tagLst>
</file>

<file path=ppt/tags/tag17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9.xml><?xml version="1.0" encoding="utf-8"?>
<p:tagLst xmlns:p="http://schemas.openxmlformats.org/presentationml/2006/main">
  <p:tag name="KSO_WM_UNIT_TABLE_BEAUTIFY" val="smartTable{fed26667-6717-4711-9f11-5d2f4f5b42f9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1.xml><?xml version="1.0" encoding="utf-8"?>
<p:tagLst xmlns:p="http://schemas.openxmlformats.org/presentationml/2006/main">
  <p:tag name="KSO_WM_UNIT_TABLE_BEAUTIFY" val="smartTable{28ab701b-4973-4c61-b700-ef56b0524b89}"/>
</p:tagLst>
</file>

<file path=ppt/tags/tag18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3.xml><?xml version="1.0" encoding="utf-8"?>
<p:tagLst xmlns:p="http://schemas.openxmlformats.org/presentationml/2006/main">
  <p:tag name="KSO_WM_UNIT_TABLE_BEAUTIFY" val="smartTable{947cb21b-334e-4189-97fa-7edf8f514f38}"/>
</p:tagLst>
</file>

<file path=ppt/tags/tag18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7.xml><?xml version="1.0" encoding="utf-8"?>
<p:tagLst xmlns:p="http://schemas.openxmlformats.org/presentationml/2006/main">
  <p:tag name="KSO_WM_UNIT_TABLE_BEAUTIFY" val="smartTable{282d7de8-d3fb-4b85-9cb4-1045e523644a}"/>
</p:tagLst>
</file>

<file path=ppt/tags/tag18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3.xml><?xml version="1.0" encoding="utf-8"?>
<p:tagLst xmlns:p="http://schemas.openxmlformats.org/presentationml/2006/main">
  <p:tag name="KSO_WM_UNIT_TABLE_BEAUTIFY" val="smartTable{148511ae-154f-4f84-9ebd-a9b7713660bb}"/>
</p:tagLst>
</file>

<file path=ppt/tags/tag19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0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5.xml><?xml version="1.0" encoding="utf-8"?>
<p:tagLst xmlns:p="http://schemas.openxmlformats.org/presentationml/2006/main">
  <p:tag name="KSO_WM_UNIT_TABLE_BEAUTIFY" val="smartTable{ce3d20c2-5bbe-4ec9-bce0-ab849954d6d7}"/>
</p:tagLst>
</file>

<file path=ppt/tags/tag21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3.xml><?xml version="1.0" encoding="utf-8"?>
<p:tagLst xmlns:p="http://schemas.openxmlformats.org/presentationml/2006/main">
  <p:tag name="KSO_WM_UNIT_TABLE_BEAUTIFY" val="smartTable{2b1b4737-ad96-40b4-ac36-9f4ec3536532}"/>
</p:tagLst>
</file>

<file path=ppt/tags/tag22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36.xml><?xml version="1.0" encoding="utf-8"?>
<p:tagLst xmlns:p="http://schemas.openxmlformats.org/presentationml/2006/main">
  <p:tag name="KSO_WM_DOC_GUID" val="{36d32639-1052-4bdd-aea4-6c6f298a18d4}"/>
  <p:tag name="COMMONDATA" val="eyJoZGlkIjoiYmJlMDhmOTMyN2U4NjE0NTBlNjcxZDdkODQxMTY3MzgifQ=="/>
  <p:tag name="KSO_WPP_MARK_KEY" val="be501f4f-3f48-4dfe-98ea-311cc6c27be8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17953</Words>
  <Application>WPS 演示</Application>
  <PresentationFormat>宽屏</PresentationFormat>
  <Paragraphs>1282</Paragraphs>
  <Slides>79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4" baseType="lpstr">
      <vt:lpstr>Arial</vt:lpstr>
      <vt:lpstr>宋体</vt:lpstr>
      <vt:lpstr>Wingdings</vt:lpstr>
      <vt:lpstr>微软雅黑</vt:lpstr>
      <vt:lpstr>汉仪旗黑-85S</vt:lpstr>
      <vt:lpstr>黑体</vt:lpstr>
      <vt:lpstr>Viner Hand ITC</vt:lpstr>
      <vt:lpstr>Arial Unicode MS</vt:lpstr>
      <vt:lpstr>华文琥珀</vt:lpstr>
      <vt:lpstr>Verdana</vt:lpstr>
      <vt:lpstr>Times New Roman</vt:lpstr>
      <vt:lpstr>Times New Roman</vt:lpstr>
      <vt:lpstr>Symbol</vt:lpstr>
      <vt:lpstr>Calibri</vt:lpstr>
      <vt:lpstr>Office 主题​​</vt:lpstr>
      <vt:lpstr>Web编程</vt:lpstr>
      <vt:lpstr>HTML基础</vt:lpstr>
      <vt:lpstr>HTML文档结构</vt:lpstr>
      <vt:lpstr>头部&lt;head&gt;</vt:lpstr>
      <vt:lpstr>元信息&lt;meta&gt;</vt:lpstr>
      <vt:lpstr>元信息&lt;meta&gt;</vt:lpstr>
      <vt:lpstr>字符集与编码规则</vt:lpstr>
      <vt:lpstr>被玩坏的搜索/反搜和SEO</vt:lpstr>
      <vt:lpstr>http-equiv属性</vt:lpstr>
      <vt:lpstr>主体body</vt:lpstr>
      <vt:lpstr>主体body-示例</vt:lpstr>
      <vt:lpstr>body标记属性</vt:lpstr>
      <vt:lpstr>body标记属性-颜色表示方法 </vt:lpstr>
      <vt:lpstr>HTML基本语法</vt:lpstr>
      <vt:lpstr>HTML基本语法</vt:lpstr>
      <vt:lpstr>属性语法</vt:lpstr>
      <vt:lpstr>常用的全局属性(H5)</vt:lpstr>
      <vt:lpstr>属性语法-练习</vt:lpstr>
      <vt:lpstr>注释</vt:lpstr>
      <vt:lpstr>一般HTML文档编写规范</vt:lpstr>
      <vt:lpstr>HTML文档编写规范（续）</vt:lpstr>
      <vt:lpstr>HTML文档类型</vt:lpstr>
      <vt:lpstr>DTD类型</vt:lpstr>
      <vt:lpstr>综合实例</vt:lpstr>
      <vt:lpstr>回顾</vt:lpstr>
      <vt:lpstr>标题字标记 </vt:lpstr>
      <vt:lpstr>添加空格与特殊符号 </vt:lpstr>
      <vt:lpstr>特殊符号 </vt:lpstr>
      <vt:lpstr>格式化文本标记 </vt:lpstr>
      <vt:lpstr>格式化文本标记</vt:lpstr>
      <vt:lpstr>格式化文本标记</vt:lpstr>
      <vt:lpstr>字体font标记</vt:lpstr>
      <vt:lpstr>段落标记&lt;p&gt; </vt:lpstr>
      <vt:lpstr>换行标记&lt;br&gt; </vt:lpstr>
      <vt:lpstr>水平分割线标记&lt;hr&gt; </vt:lpstr>
      <vt:lpstr>拼音/音标注释ruby标记和rt/rp标记</vt:lpstr>
      <vt:lpstr>段落缩进标记&lt;blockquote&gt; </vt:lpstr>
      <vt:lpstr>预格式化标记&lt;pre&gt; </vt:lpstr>
      <vt:lpstr>web页面设计实例—实例 </vt:lpstr>
      <vt:lpstr>列表 </vt:lpstr>
      <vt:lpstr>无序列表 </vt:lpstr>
      <vt:lpstr>无序列表案例</vt:lpstr>
      <vt:lpstr>有序列表 </vt:lpstr>
      <vt:lpstr>有序列表案例 </vt:lpstr>
      <vt:lpstr>列表嵌套</vt:lpstr>
      <vt:lpstr>嵌套列表案例</vt:lpstr>
      <vt:lpstr>定义列表</vt:lpstr>
      <vt:lpstr>定义列表案例 </vt:lpstr>
      <vt:lpstr>定义列表案例 </vt:lpstr>
      <vt:lpstr>定义列表案例 </vt:lpstr>
      <vt:lpstr>小讨论</vt:lpstr>
      <vt:lpstr>超链接概述 </vt:lpstr>
      <vt:lpstr>超链接语法、路径及分类</vt:lpstr>
      <vt:lpstr>超链接案例</vt:lpstr>
      <vt:lpstr>超链接路径 </vt:lpstr>
      <vt:lpstr>超链接分类 </vt:lpstr>
      <vt:lpstr>超链接的应用 </vt:lpstr>
      <vt:lpstr>超链接的应用</vt:lpstr>
      <vt:lpstr>创建页面书签链接</vt:lpstr>
      <vt:lpstr>创建书签链接页面案例</vt:lpstr>
      <vt:lpstr>浮动框架</vt:lpstr>
      <vt:lpstr>浮动框架应用</vt:lpstr>
      <vt:lpstr>浮动框架案例效果页面</vt:lpstr>
      <vt:lpstr>课后兴趣题</vt:lpstr>
      <vt:lpstr>图像 </vt:lpstr>
      <vt:lpstr>插入图像</vt:lpstr>
      <vt:lpstr>设置图像的宽度和高度</vt:lpstr>
      <vt:lpstr>设置图像对齐方式及间距</vt:lpstr>
      <vt:lpstr>设置图像热区链接 </vt:lpstr>
      <vt:lpstr>图像热区链接案例</vt:lpstr>
      <vt:lpstr>滚动文字</vt:lpstr>
      <vt:lpstr>添加滚动文字案例</vt:lpstr>
      <vt:lpstr>设置滚动文字背景颜色与滚动循环</vt:lpstr>
      <vt:lpstr>设置滚动方向与滚动方式</vt:lpstr>
      <vt:lpstr>设置滚动速度与滚动时延 </vt:lpstr>
      <vt:lpstr>设置滚动范围与滚动空白空间</vt:lpstr>
      <vt:lpstr>音频、视频及Flash文件 </vt:lpstr>
      <vt:lpstr>音频、视频及Flash文件 </vt:lpstr>
      <vt:lpstr>再次强调前端细节的重要性！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蔡树彬</cp:lastModifiedBy>
  <cp:revision>183</cp:revision>
  <dcterms:created xsi:type="dcterms:W3CDTF">2019-06-19T02:08:00Z</dcterms:created>
  <dcterms:modified xsi:type="dcterms:W3CDTF">2023-02-26T18:50:35Z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2052-11.1.0.12132</vt:lpwstr>
  </property>
  <property fmtid="{D5CDD505-2E9C-101B-9397-08002B2CF9AE}" pid="3" name="ICV">
    <vt:lpwstr>BC25D836CD204255B058D07C3E5CBD23</vt:lpwstr>
  </property>
</Properties>
</file>